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Inter SemiBold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Inter"/>
      <p:regular r:id="rId21"/>
      <p:bold r:id="rId22"/>
      <p:italic r:id="rId23"/>
      <p:boldItalic r:id="rId24"/>
    </p:embeddedFont>
    <p:embeddedFont>
      <p:font typeface="Space Grotesk SemiBold"/>
      <p:regular r:id="rId25"/>
      <p:bold r:id="rId26"/>
    </p:embeddedFont>
    <p:embeddedFont>
      <p:font typeface="Space Grotesk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jxeRaJTgQVzJ2mFrMLDaucfUgB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aceGroteskSemiBold-bold.fntdata"/><Relationship Id="rId25" Type="http://schemas.openxmlformats.org/officeDocument/2006/relationships/font" Target="fonts/SpaceGroteskSemiBold-regular.fntdata"/><Relationship Id="rId28" Type="http://schemas.openxmlformats.org/officeDocument/2006/relationships/font" Target="fonts/SpaceGrotesk-bold.fntdata"/><Relationship Id="rId27" Type="http://schemas.openxmlformats.org/officeDocument/2006/relationships/font" Target="fonts/SpaceGrotes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nter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InterSemiBold-italic.fntdata"/><Relationship Id="rId14" Type="http://schemas.openxmlformats.org/officeDocument/2006/relationships/font" Target="fonts/InterSemiBold-bold.fntdata"/><Relationship Id="rId17" Type="http://schemas.openxmlformats.org/officeDocument/2006/relationships/font" Target="fonts/Roboto-regular.fntdata"/><Relationship Id="rId16" Type="http://schemas.openxmlformats.org/officeDocument/2006/relationships/font" Target="fonts/InterSemiBold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4.jpg"/><Relationship Id="rId5" Type="http://schemas.openxmlformats.org/officeDocument/2006/relationships/image" Target="../media/image16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10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1" Type="http://schemas.openxmlformats.org/officeDocument/2006/relationships/image" Target="../media/image6.png"/><Relationship Id="rId10" Type="http://schemas.openxmlformats.org/officeDocument/2006/relationships/image" Target="../media/image25.png"/><Relationship Id="rId12" Type="http://schemas.openxmlformats.org/officeDocument/2006/relationships/image" Target="../media/image22.png"/><Relationship Id="rId9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astroproxy.com/en/pricing" TargetMode="External"/><Relationship Id="rId10" Type="http://schemas.openxmlformats.org/officeDocument/2006/relationships/hyperlink" Target="https://t.me/astroproxy_support_bot" TargetMode="External"/><Relationship Id="rId13" Type="http://schemas.openxmlformats.org/officeDocument/2006/relationships/image" Target="../media/image33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4.jpg"/><Relationship Id="rId9" Type="http://schemas.openxmlformats.org/officeDocument/2006/relationships/hyperlink" Target="https://astroproxy.com/" TargetMode="External"/><Relationship Id="rId14" Type="http://schemas.openxmlformats.org/officeDocument/2006/relationships/image" Target="../media/image32.png"/><Relationship Id="rId5" Type="http://schemas.openxmlformats.org/officeDocument/2006/relationships/image" Target="../media/image23.png"/><Relationship Id="rId6" Type="http://schemas.openxmlformats.org/officeDocument/2006/relationships/image" Target="../media/image38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ода, стекло&#10;&#10;Содержимое, созданное искусственным интеллектом, может быть неверным." id="54" name="Google Shape;54;p1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-27333" y="-846253"/>
            <a:ext cx="9198665" cy="71075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480060" y="480060"/>
            <a:ext cx="4063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5400" u="none" cap="none" strike="noStrike">
                <a:solidFill>
                  <a:srgbClr val="0B1221"/>
                </a:solidFill>
                <a:latin typeface="Space Grotesk"/>
                <a:ea typeface="Space Grotesk"/>
                <a:cs typeface="Space Grotesk"/>
                <a:sym typeface="Space Grotesk"/>
              </a:rPr>
              <a:t>Astro</a:t>
            </a:r>
            <a:endParaRPr b="1" i="0" sz="5400" u="none" cap="none" strike="noStrike">
              <a:solidFill>
                <a:srgbClr val="0B122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80060" y="1474661"/>
            <a:ext cx="40632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Meet Astro, an enterprise data gathering infrastructure. Astro provides whitelisted IPs with 100+ country coverage and 99.9% uptime.</a:t>
            </a:r>
            <a:endParaRPr b="0" i="0" sz="13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571500" y="2476500"/>
            <a:ext cx="3810000" cy="19200"/>
          </a:xfrm>
          <a:prstGeom prst="rect">
            <a:avLst/>
          </a:prstGeom>
          <a:solidFill>
            <a:srgbClr val="2E5BFF">
              <a:alpha val="2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480060" y="2583180"/>
            <a:ext cx="399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Real-time statistics on latency, trust scores, geographic location and more for residential, mobile and datacenter proxies.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4988" y="880015"/>
            <a:ext cx="36195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/>
          <p:nvPr/>
        </p:nvSpPr>
        <p:spPr>
          <a:xfrm>
            <a:off x="4854988" y="976015"/>
            <a:ext cx="3619500" cy="3233207"/>
          </a:xfrm>
          <a:prstGeom prst="roundRect">
            <a:avLst>
              <a:gd fmla="val 5447" name="adj"/>
            </a:avLst>
          </a:prstGeom>
          <a:noFill/>
          <a:ln cap="flat" cmpd="sng" w="19050">
            <a:solidFill>
              <a:srgbClr val="1155CB">
                <a:alpha val="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5049869" y="1138238"/>
            <a:ext cx="4148796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In this presentation we will:</a:t>
            </a:r>
            <a:endParaRPr b="0" i="0" sz="165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1309" y="183356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1309" y="220780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9596" y="2930747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1309" y="3502247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8595360" y="4671060"/>
            <a:ext cx="18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5354669" y="1749743"/>
            <a:ext cx="304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Explain how AI tools assist in scraping.</a:t>
            </a:r>
            <a:endParaRPr b="0" i="0" sz="12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5354669" y="2120265"/>
            <a:ext cx="304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Introduce the AI-Scraper cycle — a new direction redefining automation in 2025 and beyond.</a:t>
            </a:r>
            <a:endParaRPr b="0" i="0" sz="12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5354669" y="2857500"/>
            <a:ext cx="304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Talk about ethical proxies as a foundation for the cycle.</a:t>
            </a:r>
            <a:endParaRPr b="0" i="0" sz="12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5354669" y="3419094"/>
            <a:ext cx="3040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Show how Astro transforms data gathering.</a:t>
            </a:r>
            <a:endParaRPr b="0" i="0" sz="12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/>
        </p:nvSpPr>
        <p:spPr>
          <a:xfrm>
            <a:off x="480059" y="480060"/>
            <a:ext cx="7371853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Generative AI in scraping</a:t>
            </a:r>
            <a:endParaRPr b="0" i="0" sz="270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cxnSp>
        <p:nvCxnSpPr>
          <p:cNvPr id="76" name="Google Shape;76;p2"/>
          <p:cNvCxnSpPr/>
          <p:nvPr/>
        </p:nvCxnSpPr>
        <p:spPr>
          <a:xfrm>
            <a:off x="571500" y="1047750"/>
            <a:ext cx="3619500" cy="12600"/>
          </a:xfrm>
          <a:prstGeom prst="straightConnector1">
            <a:avLst/>
          </a:prstGeom>
          <a:noFill/>
          <a:ln cap="flat" cmpd="sng" w="19050">
            <a:solidFill>
              <a:srgbClr val="2E5B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8001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/>
          <p:nvPr/>
        </p:nvSpPr>
        <p:spPr>
          <a:xfrm>
            <a:off x="571500" y="1238250"/>
            <a:ext cx="8001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708660" y="1261110"/>
            <a:ext cx="7726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AI is here to stay. According to McKinsey, the number of companies that regularly use GenAI increased from 33% to 71% (McKinsey &amp; Company 2024)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80060" y="2004060"/>
            <a:ext cx="39930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How GenAI assists in data extraction:</a:t>
            </a:r>
            <a:endParaRPr b="0" i="0" sz="135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597" y="255270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597" y="301752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3597" y="3625406"/>
            <a:ext cx="228600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"/>
          <p:cNvCxnSpPr/>
          <p:nvPr/>
        </p:nvCxnSpPr>
        <p:spPr>
          <a:xfrm>
            <a:off x="4572000" y="2095500"/>
            <a:ext cx="12600" cy="2476500"/>
          </a:xfrm>
          <a:prstGeom prst="straightConnector1">
            <a:avLst/>
          </a:prstGeom>
          <a:noFill/>
          <a:ln cap="flat" cmpd="sng" w="9525">
            <a:solidFill>
              <a:srgbClr val="0B122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2"/>
          <p:cNvSpPr txBox="1"/>
          <p:nvPr/>
        </p:nvSpPr>
        <p:spPr>
          <a:xfrm>
            <a:off x="4766310" y="2004060"/>
            <a:ext cx="39930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It allows to:</a:t>
            </a:r>
            <a:endParaRPr b="0" i="0" sz="135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3000" y="255270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5185410" y="2480310"/>
            <a:ext cx="351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Adapt to shifts in websites' changes, reducing the need for manual inputs.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53000" y="3007519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5185410" y="2926080"/>
            <a:ext cx="351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Process natural language instead of complex HTML scripts, reducing the technical barrier.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53000" y="351091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5185410" y="3414236"/>
            <a:ext cx="351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Analyze contextual information and semantics to interpret unstructured content.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8595360" y="4671060"/>
            <a:ext cx="18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864203" y="3122581"/>
            <a:ext cx="351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Parsing full pre-processed HTML code while filtering out unnecessary sections.</a:t>
            </a:r>
            <a:endParaRPr b="0" i="0" sz="105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864203" y="2640330"/>
            <a:ext cx="351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Creating custom scrapers from an HTML sample.</a:t>
            </a:r>
            <a:endParaRPr b="0" i="0" sz="105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57536" y="3724370"/>
            <a:ext cx="351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Analyzing screenshots of the website instead of HTML, and interpreting them with LLMs.</a:t>
            </a:r>
            <a:endParaRPr b="0" i="0" sz="105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64203" y="2461260"/>
            <a:ext cx="399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Code generation with AI tools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64203" y="2916079"/>
            <a:ext cx="399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Cleaned HTML extraction with LLMs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64203" y="3520535"/>
            <a:ext cx="399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Computer vision (CV) techniques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480059" y="480060"/>
            <a:ext cx="6477331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The AI-Scraper cycle</a:t>
            </a:r>
            <a:endParaRPr b="0" i="0" sz="270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cxnSp>
        <p:nvCxnSpPr>
          <p:cNvPr id="104" name="Google Shape;104;p3"/>
          <p:cNvCxnSpPr/>
          <p:nvPr/>
        </p:nvCxnSpPr>
        <p:spPr>
          <a:xfrm>
            <a:off x="571500" y="1047750"/>
            <a:ext cx="2857500" cy="12600"/>
          </a:xfrm>
          <a:prstGeom prst="straightConnector1">
            <a:avLst/>
          </a:prstGeom>
          <a:noFill/>
          <a:ln cap="flat" cmpd="sng" w="19050">
            <a:solidFill>
              <a:srgbClr val="2E5B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3"/>
          <p:cNvSpPr txBox="1"/>
          <p:nvPr/>
        </p:nvSpPr>
        <p:spPr>
          <a:xfrm>
            <a:off x="480060" y="1237012"/>
            <a:ext cx="3284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1"/>
              <a:buFont typeface="Arial"/>
              <a:buNone/>
            </a:pPr>
            <a:r>
              <a:rPr b="0" i="0" lang="en" sz="1161" u="none" cap="none" strike="noStrike">
                <a:solidFill>
                  <a:srgbClr val="0B1221"/>
                </a:solidFill>
                <a:latin typeface="Roboto"/>
                <a:ea typeface="Roboto"/>
                <a:cs typeface="Roboto"/>
                <a:sym typeface="Roboto"/>
              </a:rPr>
              <a:t>By 2025, technology has advanced to the point where AI pipelines can be integrated directly into scraping workflows.</a:t>
            </a:r>
            <a:endParaRPr b="0" i="0" sz="1161" u="none" cap="none" strike="noStrike">
              <a:solidFill>
                <a:srgbClr val="0B1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8595360" y="4671060"/>
            <a:ext cx="18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80060" y="2034350"/>
            <a:ext cx="3284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1"/>
              <a:buFont typeface="Arial"/>
              <a:buNone/>
            </a:pPr>
            <a:r>
              <a:rPr b="0" i="0" lang="en" sz="1161" u="none" cap="none" strike="noStrike">
                <a:solidFill>
                  <a:srgbClr val="0B1221"/>
                </a:solidFill>
                <a:latin typeface="Roboto"/>
                <a:ea typeface="Roboto"/>
                <a:cs typeface="Roboto"/>
                <a:sym typeface="Roboto"/>
              </a:rPr>
              <a:t>This symbiotic relationship is called the “AI-Scraper cycle”. It's a self-reinforced feedback mechanism that automatically adjusts XPath expressions, CSS selectors, and other parameters. It predicts future changes by analyzing historical patterns.</a:t>
            </a:r>
            <a:endParaRPr b="0" i="0" sz="1161" u="none" cap="none" strike="noStrike">
              <a:solidFill>
                <a:srgbClr val="0B1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80060" y="3534156"/>
            <a:ext cx="3284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1"/>
              <a:buFont typeface="Arial"/>
              <a:buNone/>
            </a:pPr>
            <a:r>
              <a:rPr b="0" i="0" lang="en" sz="1161" u="none" cap="none" strike="noStrike">
                <a:solidFill>
                  <a:srgbClr val="0B1221"/>
                </a:solidFill>
                <a:latin typeface="Roboto"/>
                <a:ea typeface="Roboto"/>
                <a:cs typeface="Roboto"/>
                <a:sym typeface="Roboto"/>
              </a:rPr>
              <a:t>LLMs do not eliminate the need for proxies. Proxies remain fundamental for access, regional targeting, and maintaining compliance within AI-driven scraping systems.</a:t>
            </a:r>
            <a:endParaRPr b="0" i="0" sz="1161" u="none" cap="none" strike="noStrike">
              <a:solidFill>
                <a:srgbClr val="0B1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774" y="348976"/>
            <a:ext cx="4351166" cy="493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480059" y="480060"/>
            <a:ext cx="6228853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The ethical foundation</a:t>
            </a:r>
            <a:endParaRPr b="0" i="0" sz="270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cxnSp>
        <p:nvCxnSpPr>
          <p:cNvPr id="115" name="Google Shape;115;p4"/>
          <p:cNvCxnSpPr/>
          <p:nvPr/>
        </p:nvCxnSpPr>
        <p:spPr>
          <a:xfrm>
            <a:off x="571500" y="1047750"/>
            <a:ext cx="3048000" cy="12600"/>
          </a:xfrm>
          <a:prstGeom prst="straightConnector1">
            <a:avLst/>
          </a:prstGeom>
          <a:noFill/>
          <a:ln cap="flat" cmpd="sng" w="19050">
            <a:solidFill>
              <a:srgbClr val="2E5B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4"/>
          <p:cNvSpPr txBox="1"/>
          <p:nvPr/>
        </p:nvSpPr>
        <p:spPr>
          <a:xfrm>
            <a:off x="494919" y="1087565"/>
            <a:ext cx="446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The AI-Scraper cycle works as intended only when it's built on a foundation of ethical data gathering, and that's not just a buzzword.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728502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854392" y="1637062"/>
            <a:ext cx="399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 longevity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861060" y="1853089"/>
            <a:ext cx="329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Whitelisted IPs are gathered with user consent. A relationship of trust between users and proxy services promotes longevity of residential and mobile proxies used in AI-assisted scraping.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787" y="2816066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854392" y="2961513"/>
            <a:ext cx="3488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Compliant infrastructures ensure uninterrupted data streams. As LLMs ingest both high- and low-quality materials over time, data quality has become one of the leading challenges for businesses.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164" y="3957447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862870" y="4075557"/>
            <a:ext cx="3272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Adherence to ethical standards demonstrates due diligence and simplifies regulatory compliance for business practices.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8595360" y="4671060"/>
            <a:ext cx="18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854392" y="2732913"/>
            <a:ext cx="399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Data accuracy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61060" y="3857720"/>
            <a:ext cx="399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Regulatory compliance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descr="Изображение выглядит как текст, снимок экрана, дизайн&#10;&#10;Содержимое, созданное искусственным интеллектом, может быть неверным." id="127" name="Google Shape;12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4688" y="910727"/>
            <a:ext cx="5193693" cy="4101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446913" y="504825"/>
            <a:ext cx="5268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AI ethics on the rise</a:t>
            </a:r>
            <a:endParaRPr b="0" i="0" sz="270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538353" y="1072515"/>
            <a:ext cx="3048000" cy="12600"/>
          </a:xfrm>
          <a:prstGeom prst="straightConnector1">
            <a:avLst/>
          </a:prstGeom>
          <a:noFill/>
          <a:ln cap="flat" cmpd="sng" w="19050">
            <a:solidFill>
              <a:srgbClr val="2E5B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5"/>
          <p:cNvSpPr txBox="1"/>
          <p:nvPr/>
        </p:nvSpPr>
        <p:spPr>
          <a:xfrm>
            <a:off x="455200" y="1409795"/>
            <a:ext cx="30939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1"/>
              <a:buFont typeface="Arial"/>
              <a:buNone/>
            </a:pPr>
            <a:r>
              <a:rPr b="0" i="0" lang="en" sz="1161" u="none" cap="none" strike="noStrike">
                <a:solidFill>
                  <a:srgbClr val="0B1221"/>
                </a:solidFill>
                <a:latin typeface="Roboto"/>
                <a:ea typeface="Roboto"/>
                <a:cs typeface="Roboto"/>
                <a:sym typeface="Roboto"/>
              </a:rPr>
              <a:t>To further demonstrate the importance of AI ethics, we present a case of an emerging tool Cloudflare Pay Per Crawl. In 2026, AI systems may need to obtain explicit permission before accessing websites.</a:t>
            </a:r>
            <a:endParaRPr b="0" i="0" sz="1161" u="none" cap="none" strike="noStrike">
              <a:solidFill>
                <a:srgbClr val="0B1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46913" y="2571750"/>
            <a:ext cx="3052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1"/>
              <a:buFont typeface="Arial"/>
              <a:buNone/>
            </a:pPr>
            <a:r>
              <a:rPr b="0" i="0" lang="en" sz="1161" u="none" cap="none" strike="noStrike">
                <a:solidFill>
                  <a:srgbClr val="0B1221"/>
                </a:solidFill>
                <a:latin typeface="Roboto"/>
                <a:ea typeface="Roboto"/>
                <a:cs typeface="Roboto"/>
                <a:sym typeface="Roboto"/>
              </a:rPr>
              <a:t>HTTP message signatures and request mTLS could make it possible for only greenlighted requests to access content.</a:t>
            </a:r>
            <a:endParaRPr b="0" i="0" sz="1161" u="none" cap="none" strike="noStrike">
              <a:solidFill>
                <a:srgbClr val="0B1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6278" y="1499205"/>
            <a:ext cx="3905250" cy="738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457353" y="3379405"/>
            <a:ext cx="3210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" sz="1125" u="none" cap="none" strike="noStrike">
                <a:solidFill>
                  <a:srgbClr val="0B1221"/>
                </a:solidFill>
                <a:latin typeface="Roboto"/>
                <a:ea typeface="Roboto"/>
                <a:cs typeface="Roboto"/>
                <a:sym typeface="Roboto"/>
              </a:rPr>
              <a:t>Building a bridge to ethical AI practices with Astro will safeguard reputation in the long run.</a:t>
            </a:r>
            <a:endParaRPr b="0" i="0" sz="1125" u="none" cap="none" strike="noStrike">
              <a:solidFill>
                <a:srgbClr val="0B1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605338" y="1491329"/>
            <a:ext cx="3491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" sz="1125" u="none" cap="none" strike="noStrike">
                <a:solidFill>
                  <a:srgbClr val="0B1221"/>
                </a:solidFill>
                <a:latin typeface="Roboto"/>
                <a:ea typeface="Roboto"/>
                <a:cs typeface="Roboto"/>
                <a:sym typeface="Roboto"/>
              </a:rPr>
              <a:t>“We can now limit access to our content to those AI partners willing to engage in fair arrangements,” — Neil Vogel, CEO of Dotdash Meredith.</a:t>
            </a:r>
            <a:endParaRPr b="0" i="0" sz="1125" u="none" cap="none" strike="noStrike">
              <a:solidFill>
                <a:srgbClr val="0B12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Изображение выглядит как снимок экрана, Графика, логотип, Шрифт&#10;&#10;Содержимое, созданное искусственным интеллектом, может быть неверным." id="139" name="Google Shape;1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7509" y="1769795"/>
            <a:ext cx="4766500" cy="30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480059" y="480060"/>
            <a:ext cx="7148223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Astro: ethical proxies in action</a:t>
            </a:r>
            <a:endParaRPr b="0" i="0" sz="270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cxnSp>
        <p:nvCxnSpPr>
          <p:cNvPr id="145" name="Google Shape;145;p6"/>
          <p:cNvCxnSpPr/>
          <p:nvPr/>
        </p:nvCxnSpPr>
        <p:spPr>
          <a:xfrm>
            <a:off x="571500" y="1047750"/>
            <a:ext cx="4572000" cy="12600"/>
          </a:xfrm>
          <a:prstGeom prst="straightConnector1">
            <a:avLst/>
          </a:prstGeom>
          <a:noFill/>
          <a:ln cap="flat" cmpd="sng" w="19050">
            <a:solidFill>
              <a:srgbClr val="2E5B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6"/>
          <p:cNvSpPr txBox="1"/>
          <p:nvPr/>
        </p:nvSpPr>
        <p:spPr>
          <a:xfrm>
            <a:off x="480060" y="1146810"/>
            <a:ext cx="8184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Astro ensures compliance, transparency, and responsible proxy sourcing.</a:t>
            </a:r>
            <a:endParaRPr b="0" i="0" sz="12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We continue to improve our policies with artificial intelligence in mind.</a:t>
            </a:r>
            <a:endParaRPr b="0" i="0" sz="12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307" y="1849755"/>
            <a:ext cx="39052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549307" y="1849755"/>
            <a:ext cx="39054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992" y="202564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981742" y="1930813"/>
            <a:ext cx="342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Ethical: Consent-based, KYC/AML-vetted, whitelisted IPs.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519" y="241469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981742" y="2361343"/>
            <a:ext cx="342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Precise: City/ISP pinning, engine-aware runs.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981742" y="2692813"/>
            <a:ext cx="342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Audit-ready: Evidence store with screenshots/HTML/headers.</a:t>
            </a:r>
            <a:endParaRPr b="0" i="0" sz="105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480060" y="3325463"/>
            <a:ext cx="39930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0B1221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How we keep your data safe:</a:t>
            </a:r>
            <a:endParaRPr b="0" i="0" sz="1350" u="none" cap="none" strike="noStrike">
              <a:solidFill>
                <a:srgbClr val="0B1221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3787712"/>
            <a:ext cx="2476500" cy="88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571500" y="3787712"/>
            <a:ext cx="2476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4727" y="3887152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880110" y="3794760"/>
            <a:ext cx="3040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Individual Ports</a:t>
            </a:r>
            <a:endParaRPr b="0" i="0" sz="90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880110" y="3985260"/>
            <a:ext cx="2088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Exclusive, non-shared proxy ports give every user their own dedicated IP.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8500" y="3786854"/>
            <a:ext cx="2476500" cy="88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3238500" y="3786854"/>
            <a:ext cx="2476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57182" y="3886676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3547110" y="3794760"/>
            <a:ext cx="3040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Dedicated Access</a:t>
            </a:r>
            <a:endParaRPr b="0" i="0" sz="90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3540443" y="3985260"/>
            <a:ext cx="2088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Unique login credentials per port safeguard usage and ensure only authorized access.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05500" y="3786854"/>
            <a:ext cx="2476500" cy="87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5905500" y="3786854"/>
            <a:ext cx="2476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19800" y="387991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6214110" y="3794760"/>
            <a:ext cx="3040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Whitelist Functionality</a:t>
            </a:r>
            <a:endParaRPr b="0" i="0" sz="900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6220777" y="3985260"/>
            <a:ext cx="20475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Allows only trusted external IPs, further strengthening privacy.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8595360" y="4671060"/>
            <a:ext cx="18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7800" y="280711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нимок экрана, Графика, логотип, графический дизайн&#10;&#10;Содержимое, созданное искусственным интеллектом, может быть неверным." id="172" name="Google Shape;172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134100" y="1074360"/>
            <a:ext cx="1803545" cy="250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ода, стекло&#10;&#10;Содержимое, созданное искусственным интеллектом, может быть неверным." id="177" name="Google Shape;177;p7"/>
          <p:cNvPicPr preferRelativeResize="0"/>
          <p:nvPr/>
        </p:nvPicPr>
        <p:blipFill rotWithShape="1">
          <a:blip r:embed="rId4">
            <a:alphaModFix amt="5000"/>
          </a:blip>
          <a:srcRect b="0" l="0" r="0" t="0"/>
          <a:stretch/>
        </p:blipFill>
        <p:spPr>
          <a:xfrm>
            <a:off x="-27333" y="-846253"/>
            <a:ext cx="9198665" cy="7107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480060" y="480060"/>
            <a:ext cx="8184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B1221"/>
                </a:solidFill>
                <a:latin typeface="Space Grotesk"/>
                <a:ea typeface="Space Grotesk"/>
                <a:cs typeface="Space Grotesk"/>
                <a:sym typeface="Space Grotesk"/>
              </a:rPr>
              <a:t>Get started with Astro</a:t>
            </a:r>
            <a:endParaRPr b="1" i="0" sz="3600" u="none" cap="none" strike="noStrike">
              <a:solidFill>
                <a:srgbClr val="0B122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480060" y="1242060"/>
            <a:ext cx="81840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Join Astro and transform your data gathering experience with ethical, high-performance</a:t>
            </a:r>
            <a:endParaRPr b="0" i="0" sz="13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proxies from Germany, France, Japan, Turkey, Russia, and other countries.</a:t>
            </a:r>
            <a:endParaRPr b="0" i="0" sz="13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3750" y="2144173"/>
            <a:ext cx="2476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3333750" y="2144173"/>
            <a:ext cx="2476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6339" y="234115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073" y="2143125"/>
            <a:ext cx="2476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586073" y="2143125"/>
            <a:ext cx="2476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1923" y="230134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3650171" y="3392234"/>
            <a:ext cx="1897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" sz="105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Or scan to visit Astro</a:t>
            </a:r>
            <a:endParaRPr b="0" i="0" sz="105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8595360" y="4671060"/>
            <a:ext cx="183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B1221"/>
                </a:solidFill>
                <a:latin typeface="Inter"/>
                <a:ea typeface="Inter"/>
                <a:cs typeface="Inter"/>
                <a:sym typeface="Inter"/>
              </a:rPr>
              <a:t>6</a:t>
            </a:r>
            <a:endParaRPr b="0" i="0" sz="900" u="none" cap="none" strike="noStrike">
              <a:solidFill>
                <a:srgbClr val="0B122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8301" y="2144173"/>
            <a:ext cx="24765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/>
          <p:nvPr/>
        </p:nvSpPr>
        <p:spPr>
          <a:xfrm>
            <a:off x="6218301" y="2144173"/>
            <a:ext cx="2476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1517" y="23411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1161479" y="2621090"/>
            <a:ext cx="1309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" sz="1125" u="sng" cap="none" strike="noStrik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Visit astroproxy.com</a:t>
            </a:r>
            <a:endParaRPr b="0" i="0" sz="1125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3670840" y="2645950"/>
            <a:ext cx="18558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" sz="1125" u="sng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 us and request a free trial</a:t>
            </a:r>
            <a:endParaRPr b="0" i="0" sz="1125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6458617" y="2645950"/>
            <a:ext cx="2010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rPr b="0" i="0" lang="en" sz="1125" u="sng" cap="none" strike="noStrike">
                <a:solidFill>
                  <a:srgbClr val="0B1221"/>
                </a:solidFill>
                <a:latin typeface="Inter SemiBold"/>
                <a:ea typeface="Inter SemiBold"/>
                <a:cs typeface="Inter SemiBold"/>
                <a:sym typeface="Inter SemiBol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Buy residential, mobile, or datacenter proxies</a:t>
            </a:r>
            <a:endParaRPr b="0" i="0" sz="1125" u="none" cap="none" strike="noStrike">
              <a:solidFill>
                <a:srgbClr val="0B122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descr="Изображение выглядит как Шрифт, логотип, символ&#10;&#10;Содержимое, созданное искусственным интеллектом, может быть неверным." id="194" name="Google Shape;19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82917" y="3938492"/>
            <a:ext cx="1578699" cy="68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Шрифт, логотип, Графика, графический дизайн&#10;&#10;Содержимое, созданное искусственным интеллектом, может быть неверным." id="195" name="Google Shape;19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1950" y="3851425"/>
            <a:ext cx="1898308" cy="7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78240" y="3800800"/>
            <a:ext cx="1041375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Moroz</dc:creator>
</cp:coreProperties>
</file>