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1"/>
  </p:notesMasterIdLst>
  <p:sldIdLst>
    <p:sldId id="271" r:id="rId2"/>
    <p:sldId id="277" r:id="rId3"/>
    <p:sldId id="276" r:id="rId4"/>
    <p:sldId id="256" r:id="rId5"/>
    <p:sldId id="257" r:id="rId6"/>
    <p:sldId id="273" r:id="rId7"/>
    <p:sldId id="274" r:id="rId8"/>
    <p:sldId id="258" r:id="rId9"/>
    <p:sldId id="259" r:id="rId10"/>
    <p:sldId id="260" r:id="rId11"/>
    <p:sldId id="261" r:id="rId12"/>
    <p:sldId id="262" r:id="rId13"/>
    <p:sldId id="263" r:id="rId14"/>
    <p:sldId id="264" r:id="rId15"/>
    <p:sldId id="265" r:id="rId16"/>
    <p:sldId id="266" r:id="rId17"/>
    <p:sldId id="267" r:id="rId18"/>
    <p:sldId id="268" r:id="rId19"/>
    <p:sldId id="270" r:id="rId20"/>
  </p:sldIdLst>
  <p:sldSz cx="13716000" cy="24384000"/>
  <p:notesSz cx="6858000" cy="9144000"/>
  <p:defaultTextStyle>
    <a:defPPr>
      <a:defRPr lang="ru-RU"/>
    </a:defPPr>
    <a:lvl1pPr algn="l" defTabSz="1828800" rtl="0" fontAlgn="base">
      <a:spcBef>
        <a:spcPct val="0"/>
      </a:spcBef>
      <a:spcAft>
        <a:spcPct val="0"/>
      </a:spcAft>
      <a:defRPr sz="3600" kern="1200">
        <a:solidFill>
          <a:schemeClr val="tx1"/>
        </a:solidFill>
        <a:latin typeface="Arial" charset="0"/>
        <a:ea typeface="+mn-ea"/>
        <a:cs typeface="Arial" charset="0"/>
      </a:defRPr>
    </a:lvl1pPr>
    <a:lvl2pPr marL="914400" indent="-457200" algn="l" defTabSz="1828800" rtl="0" fontAlgn="base">
      <a:spcBef>
        <a:spcPct val="0"/>
      </a:spcBef>
      <a:spcAft>
        <a:spcPct val="0"/>
      </a:spcAft>
      <a:defRPr sz="3600" kern="1200">
        <a:solidFill>
          <a:schemeClr val="tx1"/>
        </a:solidFill>
        <a:latin typeface="Arial" charset="0"/>
        <a:ea typeface="+mn-ea"/>
        <a:cs typeface="Arial" charset="0"/>
      </a:defRPr>
    </a:lvl2pPr>
    <a:lvl3pPr marL="1828800" indent="-914400" algn="l" defTabSz="1828800" rtl="0" fontAlgn="base">
      <a:spcBef>
        <a:spcPct val="0"/>
      </a:spcBef>
      <a:spcAft>
        <a:spcPct val="0"/>
      </a:spcAft>
      <a:defRPr sz="3600" kern="1200">
        <a:solidFill>
          <a:schemeClr val="tx1"/>
        </a:solidFill>
        <a:latin typeface="Arial" charset="0"/>
        <a:ea typeface="+mn-ea"/>
        <a:cs typeface="Arial" charset="0"/>
      </a:defRPr>
    </a:lvl3pPr>
    <a:lvl4pPr marL="2743200" indent="-1371600" algn="l" defTabSz="1828800" rtl="0" fontAlgn="base">
      <a:spcBef>
        <a:spcPct val="0"/>
      </a:spcBef>
      <a:spcAft>
        <a:spcPct val="0"/>
      </a:spcAft>
      <a:defRPr sz="3600" kern="1200">
        <a:solidFill>
          <a:schemeClr val="tx1"/>
        </a:solidFill>
        <a:latin typeface="Arial" charset="0"/>
        <a:ea typeface="+mn-ea"/>
        <a:cs typeface="Arial" charset="0"/>
      </a:defRPr>
    </a:lvl4pPr>
    <a:lvl5pPr marL="3657600" indent="-1828800" algn="l" defTabSz="1828800" rtl="0" fontAlgn="base">
      <a:spcBef>
        <a:spcPct val="0"/>
      </a:spcBef>
      <a:spcAft>
        <a:spcPct val="0"/>
      </a:spcAft>
      <a:defRPr sz="3600" kern="1200">
        <a:solidFill>
          <a:schemeClr val="tx1"/>
        </a:solidFill>
        <a:latin typeface="Arial" charset="0"/>
        <a:ea typeface="+mn-ea"/>
        <a:cs typeface="Arial" charset="0"/>
      </a:defRPr>
    </a:lvl5pPr>
    <a:lvl6pPr marL="2286000" algn="l" defTabSz="914400" rtl="0" eaLnBrk="1" latinLnBrk="0" hangingPunct="1">
      <a:defRPr sz="3600" kern="1200">
        <a:solidFill>
          <a:schemeClr val="tx1"/>
        </a:solidFill>
        <a:latin typeface="Arial" charset="0"/>
        <a:ea typeface="+mn-ea"/>
        <a:cs typeface="Arial" charset="0"/>
      </a:defRPr>
    </a:lvl6pPr>
    <a:lvl7pPr marL="2743200" algn="l" defTabSz="914400" rtl="0" eaLnBrk="1" latinLnBrk="0" hangingPunct="1">
      <a:defRPr sz="3600" kern="1200">
        <a:solidFill>
          <a:schemeClr val="tx1"/>
        </a:solidFill>
        <a:latin typeface="Arial" charset="0"/>
        <a:ea typeface="+mn-ea"/>
        <a:cs typeface="Arial" charset="0"/>
      </a:defRPr>
    </a:lvl7pPr>
    <a:lvl8pPr marL="3200400" algn="l" defTabSz="914400" rtl="0" eaLnBrk="1" latinLnBrk="0" hangingPunct="1">
      <a:defRPr sz="3600" kern="1200">
        <a:solidFill>
          <a:schemeClr val="tx1"/>
        </a:solidFill>
        <a:latin typeface="Arial" charset="0"/>
        <a:ea typeface="+mn-ea"/>
        <a:cs typeface="Arial" charset="0"/>
      </a:defRPr>
    </a:lvl8pPr>
    <a:lvl9pPr marL="3657600" algn="l" defTabSz="914400" rtl="0" eaLnBrk="1" latinLnBrk="0" hangingPunct="1">
      <a:defRPr sz="3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7680">
          <p15:clr>
            <a:srgbClr val="A4A3A4"/>
          </p15:clr>
        </p15:guide>
        <p15:guide id="2"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CEF4"/>
    <a:srgbClr val="6AFE70"/>
    <a:srgbClr val="0CADFE"/>
    <a:srgbClr val="D6F5EE"/>
    <a:srgbClr val="AA6847"/>
    <a:srgbClr val="B14E2F"/>
    <a:srgbClr val="D49353"/>
    <a:srgbClr val="7138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13" autoAdjust="0"/>
    <p:restoredTop sz="93702" autoAdjust="0"/>
  </p:normalViewPr>
  <p:slideViewPr>
    <p:cSldViewPr snapToGrid="0">
      <p:cViewPr varScale="1">
        <p:scale>
          <a:sx n="31" d="100"/>
          <a:sy n="31" d="100"/>
        </p:scale>
        <p:origin x="3834" y="108"/>
      </p:cViewPr>
      <p:guideLst>
        <p:guide orient="horz" pos="7680"/>
        <p:guide pos="4320"/>
      </p:guideLst>
    </p:cSldViewPr>
  </p:slideViewPr>
  <p:outlineViewPr>
    <p:cViewPr>
      <p:scale>
        <a:sx n="33" d="100"/>
        <a:sy n="33" d="100"/>
      </p:scale>
      <p:origin x="0" y="0"/>
    </p:cViewPr>
  </p:outlin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Arial" panose="020B0604020202020204" pitchFamily="34" charset="0"/>
                <a:cs typeface="+mn-cs"/>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Arial" panose="020B0604020202020204" pitchFamily="34" charset="0"/>
                <a:cs typeface="+mn-cs"/>
              </a:defRPr>
            </a:lvl1pPr>
          </a:lstStyle>
          <a:p>
            <a:pPr>
              <a:defRPr/>
            </a:pPr>
            <a:fld id="{D2B7EDE0-0A66-459F-9107-A78FEB7ACB25}" type="datetimeFigureOut">
              <a:rPr lang="ru-RU"/>
              <a:pPr>
                <a:defRPr/>
              </a:pPr>
              <a:t>16.05.2025</a:t>
            </a:fld>
            <a:endParaRPr lang="ru-RU" dirty="0"/>
          </a:p>
        </p:txBody>
      </p:sp>
      <p:sp>
        <p:nvSpPr>
          <p:cNvPr id="4" name="Образ слайда 3"/>
          <p:cNvSpPr>
            <a:spLocks noGrp="1" noRot="1" noChangeAspect="1"/>
          </p:cNvSpPr>
          <p:nvPr>
            <p:ph type="sldImg" idx="2"/>
          </p:nvPr>
        </p:nvSpPr>
        <p:spPr>
          <a:xfrm>
            <a:off x="2560638" y="1143000"/>
            <a:ext cx="1736725" cy="3086100"/>
          </a:xfrm>
          <a:prstGeom prst="rect">
            <a:avLst/>
          </a:prstGeom>
          <a:noFill/>
          <a:ln w="12700">
            <a:solidFill>
              <a:prstClr val="black"/>
            </a:solidFill>
          </a:ln>
        </p:spPr>
        <p:txBody>
          <a:bodyPr vert="horz" lIns="91440" tIns="45720" rIns="91440" bIns="45720" rtlCol="0" anchor="ctr"/>
          <a:lstStyle/>
          <a:p>
            <a:pPr lvl="0"/>
            <a:endParaRPr lang="ru-RU" noProof="0"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a:p>
            <a:pPr lvl="4"/>
            <a:r>
              <a:rPr lang="ru-RU" noProof="0"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Arial" panose="020B0604020202020204" pitchFamily="34" charset="0"/>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Arial" panose="020B0604020202020204" pitchFamily="34" charset="0"/>
                <a:cs typeface="+mn-cs"/>
              </a:defRPr>
            </a:lvl1pPr>
          </a:lstStyle>
          <a:p>
            <a:pPr>
              <a:defRPr/>
            </a:pPr>
            <a:fld id="{2298D57E-CCB9-4C67-9424-06341B1BAFDF}" type="slidenum">
              <a:rPr lang="ru-RU"/>
              <a:pPr>
                <a:defRPr/>
              </a:pPr>
              <a:t>‹#›</a:t>
            </a:fld>
            <a:endParaRPr lang="ru-RU" dirty="0"/>
          </a:p>
        </p:txBody>
      </p:sp>
    </p:spTree>
  </p:cSld>
  <p:clrMap bg1="lt1" tx1="dk1" bg2="lt2" tx2="dk2" accent1="accent1" accent2="accent2" accent3="accent3" accent4="accent4" accent5="accent5" accent6="accent6" hlink="hlink" folHlink="folHlink"/>
  <p:notesStyle>
    <a:lvl1pPr algn="l" defTabSz="1828800" rtl="0" eaLnBrk="0" fontAlgn="base" hangingPunct="0">
      <a:spcBef>
        <a:spcPct val="30000"/>
      </a:spcBef>
      <a:spcAft>
        <a:spcPct val="0"/>
      </a:spcAft>
      <a:defRPr sz="2400" kern="1200">
        <a:solidFill>
          <a:schemeClr val="tx1"/>
        </a:solidFill>
        <a:latin typeface="Arial" panose="020B0604020202020204" pitchFamily="34" charset="0"/>
        <a:ea typeface="+mn-ea"/>
        <a:cs typeface="+mn-cs"/>
      </a:defRPr>
    </a:lvl1pPr>
    <a:lvl2pPr marL="914400" algn="l" defTabSz="1828800" rtl="0" eaLnBrk="0" fontAlgn="base" hangingPunct="0">
      <a:spcBef>
        <a:spcPct val="30000"/>
      </a:spcBef>
      <a:spcAft>
        <a:spcPct val="0"/>
      </a:spcAft>
      <a:defRPr sz="2400" kern="1200">
        <a:solidFill>
          <a:schemeClr val="tx1"/>
        </a:solidFill>
        <a:latin typeface="Arial" panose="020B0604020202020204" pitchFamily="34" charset="0"/>
        <a:ea typeface="+mn-ea"/>
        <a:cs typeface="+mn-cs"/>
      </a:defRPr>
    </a:lvl2pPr>
    <a:lvl3pPr marL="1828800" algn="l" defTabSz="1828800" rtl="0" eaLnBrk="0" fontAlgn="base" hangingPunct="0">
      <a:spcBef>
        <a:spcPct val="30000"/>
      </a:spcBef>
      <a:spcAft>
        <a:spcPct val="0"/>
      </a:spcAft>
      <a:defRPr sz="2400" kern="1200">
        <a:solidFill>
          <a:schemeClr val="tx1"/>
        </a:solidFill>
        <a:latin typeface="Arial" panose="020B0604020202020204" pitchFamily="34" charset="0"/>
        <a:ea typeface="+mn-ea"/>
        <a:cs typeface="+mn-cs"/>
      </a:defRPr>
    </a:lvl3pPr>
    <a:lvl4pPr marL="2743200" algn="l" defTabSz="1828800" rtl="0" eaLnBrk="0" fontAlgn="base" hangingPunct="0">
      <a:spcBef>
        <a:spcPct val="30000"/>
      </a:spcBef>
      <a:spcAft>
        <a:spcPct val="0"/>
      </a:spcAft>
      <a:defRPr sz="2400" kern="1200">
        <a:solidFill>
          <a:schemeClr val="tx1"/>
        </a:solidFill>
        <a:latin typeface="Arial" panose="020B0604020202020204" pitchFamily="34" charset="0"/>
        <a:ea typeface="+mn-ea"/>
        <a:cs typeface="+mn-cs"/>
      </a:defRPr>
    </a:lvl4pPr>
    <a:lvl5pPr marL="3657600" algn="l" defTabSz="1828800" rtl="0" eaLnBrk="0" fontAlgn="base" hangingPunct="0">
      <a:spcBef>
        <a:spcPct val="30000"/>
      </a:spcBef>
      <a:spcAft>
        <a:spcPct val="0"/>
      </a:spcAft>
      <a:defRPr sz="2400" kern="1200">
        <a:solidFill>
          <a:schemeClr val="tx1"/>
        </a:solidFill>
        <a:latin typeface="Arial" panose="020B0604020202020204" pitchFamily="34" charset="0"/>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раз слайда 1"/>
          <p:cNvSpPr>
            <a:spLocks noGrp="1" noRot="1" noChangeAspect="1"/>
          </p:cNvSpPr>
          <p:nvPr>
            <p:ph type="sldImg"/>
          </p:nvPr>
        </p:nvSpPr>
        <p:spPr bwMode="auto">
          <a:noFill/>
          <a:ln>
            <a:solidFill>
              <a:srgbClr val="000000"/>
            </a:solidFill>
            <a:miter lim="800000"/>
            <a:headEnd/>
            <a:tailEnd/>
          </a:ln>
        </p:spPr>
      </p:sp>
      <p:sp>
        <p:nvSpPr>
          <p:cNvPr id="2662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latin typeface="Arial" charset="0"/>
            </a:endParaRPr>
          </a:p>
        </p:txBody>
      </p:sp>
      <p:sp>
        <p:nvSpPr>
          <p:cNvPr id="266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F08BDC-EAAA-48E9-9C96-C36EAC2CF068}" type="slidenum">
              <a:rPr lang="ru-RU" smtClean="0">
                <a:latin typeface="Arial" charset="0"/>
                <a:cs typeface="Arial" charset="0"/>
              </a:rPr>
              <a:pPr fontAlgn="base">
                <a:spcBef>
                  <a:spcPct val="0"/>
                </a:spcBef>
                <a:spcAft>
                  <a:spcPct val="0"/>
                </a:spcAft>
              </a:pPr>
              <a:t>12</a:t>
            </a:fld>
            <a:endParaRPr lang="ru-RU"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3990624"/>
            <a:ext cx="11658600" cy="8489244"/>
          </a:xfrm>
        </p:spPr>
        <p:txBody>
          <a:bodyPr anchor="b"/>
          <a:lstStyle>
            <a:lvl1pPr algn="ctr">
              <a:defRPr sz="9000"/>
            </a:lvl1pPr>
          </a:lstStyle>
          <a:p>
            <a:r>
              <a:rPr lang="ru-RU"/>
              <a:t>Образец заголовка</a:t>
            </a:r>
            <a:endParaRPr lang="en-US" dirty="0"/>
          </a:p>
        </p:txBody>
      </p:sp>
      <p:sp>
        <p:nvSpPr>
          <p:cNvPr id="3" name="Subtitle 2"/>
          <p:cNvSpPr>
            <a:spLocks noGrp="1"/>
          </p:cNvSpPr>
          <p:nvPr>
            <p:ph type="subTitle" idx="1"/>
          </p:nvPr>
        </p:nvSpPr>
        <p:spPr>
          <a:xfrm>
            <a:off x="1714500" y="12807246"/>
            <a:ext cx="10287000" cy="588715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974E94EE-C7C0-4BC0-B12A-CC80B20D3FF9}" type="datetime1">
              <a:rPr lang="ru-RU"/>
              <a:pPr>
                <a:defRPr/>
              </a:pPr>
              <a:t>16.05.2025</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6FBEAC56-C1FB-4B8F-A56C-6DFAA1933ACB}"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E4D97710-09EC-4E59-8681-46A14B0448E9}" type="datetime1">
              <a:rPr lang="ru-RU"/>
              <a:pPr>
                <a:defRPr/>
              </a:pPr>
              <a:t>16.05.2025</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870818F7-9A7C-4812-ACA2-28769E828FB5}"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3" y="1298222"/>
            <a:ext cx="2957513" cy="20664313"/>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942976" y="1298222"/>
            <a:ext cx="8701088" cy="2066431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A12C5D5C-C22C-4287-A5EE-25A6DCFAE2A8}" type="datetime1">
              <a:rPr lang="ru-RU"/>
              <a:pPr>
                <a:defRPr/>
              </a:pPr>
              <a:t>16.05.2025</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69A04740-A497-416D-8BA5-A5FA357A0ABE}"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E2A35A95-1696-4F37-9400-BAD08C2D934B}" type="datetime1">
              <a:rPr lang="ru-RU"/>
              <a:pPr>
                <a:defRPr/>
              </a:pPr>
              <a:t>16.05.2025</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C9ECEC4C-6A15-45A5-B22D-5F64229447E8}"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35832" y="6079074"/>
            <a:ext cx="11830050" cy="10143065"/>
          </a:xfrm>
        </p:spPr>
        <p:txBody>
          <a:bodyPr anchor="b"/>
          <a:lstStyle>
            <a:lvl1pPr>
              <a:defRPr sz="9000"/>
            </a:lvl1pPr>
          </a:lstStyle>
          <a:p>
            <a:r>
              <a:rPr lang="ru-RU"/>
              <a:t>Образец заголовка</a:t>
            </a:r>
            <a:endParaRPr lang="en-US" dirty="0"/>
          </a:p>
        </p:txBody>
      </p:sp>
      <p:sp>
        <p:nvSpPr>
          <p:cNvPr id="3" name="Text Placeholder 2"/>
          <p:cNvSpPr>
            <a:spLocks noGrp="1"/>
          </p:cNvSpPr>
          <p:nvPr>
            <p:ph type="body" idx="1"/>
          </p:nvPr>
        </p:nvSpPr>
        <p:spPr>
          <a:xfrm>
            <a:off x="935832" y="16318096"/>
            <a:ext cx="11830050" cy="5333998"/>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68568DD2-B6D1-42D2-AF18-B771E02E0754}" type="datetime1">
              <a:rPr lang="ru-RU"/>
              <a:pPr>
                <a:defRPr/>
              </a:pPr>
              <a:t>16.05.2025</a:t>
            </a:fld>
            <a:endParaRPr lang="ru-RU" dirty="0"/>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6BD4CAE-0970-4520-8790-E9BADF53412C}"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942975" y="6491111"/>
            <a:ext cx="5829300" cy="1547142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943725" y="6491111"/>
            <a:ext cx="5829300" cy="1547142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3979EB86-3EB3-438C-835D-961D894A6C34}" type="datetime1">
              <a:rPr lang="ru-RU"/>
              <a:pPr>
                <a:defRPr/>
              </a:pPr>
              <a:t>16.05.2025</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DEE8EC40-0334-4DB2-B05A-3CEE8DAAB3C7}"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44762" y="1298228"/>
            <a:ext cx="11830050" cy="471311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944763" y="5977468"/>
            <a:ext cx="5802510" cy="292946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ru-RU"/>
              <a:t>Образец текста</a:t>
            </a:r>
          </a:p>
        </p:txBody>
      </p:sp>
      <p:sp>
        <p:nvSpPr>
          <p:cNvPr id="4" name="Content Placeholder 3"/>
          <p:cNvSpPr>
            <a:spLocks noGrp="1"/>
          </p:cNvSpPr>
          <p:nvPr>
            <p:ph sz="half" idx="2"/>
          </p:nvPr>
        </p:nvSpPr>
        <p:spPr>
          <a:xfrm>
            <a:off x="944763" y="8906934"/>
            <a:ext cx="5802510" cy="131007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943726" y="5977468"/>
            <a:ext cx="5831087" cy="292946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ru-RU"/>
              <a:t>Образец текста</a:t>
            </a:r>
          </a:p>
        </p:txBody>
      </p:sp>
      <p:sp>
        <p:nvSpPr>
          <p:cNvPr id="6" name="Content Placeholder 5"/>
          <p:cNvSpPr>
            <a:spLocks noGrp="1"/>
          </p:cNvSpPr>
          <p:nvPr>
            <p:ph sz="quarter" idx="4"/>
          </p:nvPr>
        </p:nvSpPr>
        <p:spPr>
          <a:xfrm>
            <a:off x="6943726" y="8906934"/>
            <a:ext cx="5831087" cy="131007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E6B40446-9704-435E-A18F-6F88FBC8A526}" type="datetime1">
              <a:rPr lang="ru-RU"/>
              <a:pPr>
                <a:defRPr/>
              </a:pPr>
              <a:t>16.05.2025</a:t>
            </a:fld>
            <a:endParaRPr lang="ru-RU" dirty="0"/>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28F84754-C727-4E7C-B83D-BCAFA207E5F9}"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A1AF8C1B-695B-470F-A32C-F68A8323AE4F}" type="datetime1">
              <a:rPr lang="ru-RU"/>
              <a:pPr>
                <a:defRPr/>
              </a:pPr>
              <a:t>16.05.2025</a:t>
            </a:fld>
            <a:endParaRPr lang="ru-RU" dirty="0"/>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42768F3B-9ACB-4D82-87A6-5F943566EEE0}"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64C0BA-BFB6-4769-AB9B-6163EC3058D6}" type="datetime1">
              <a:rPr lang="ru-RU"/>
              <a:pPr>
                <a:defRPr/>
              </a:pPr>
              <a:t>16.05.2025</a:t>
            </a:fld>
            <a:endParaRPr lang="ru-RU" dirty="0"/>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83AC791B-1FC6-4170-9556-EE4AFE6F04FA}"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44762" y="1625600"/>
            <a:ext cx="4423767" cy="5689600"/>
          </a:xfrm>
        </p:spPr>
        <p:txBody>
          <a:bodyPr anchor="b"/>
          <a:lstStyle>
            <a:lvl1pPr>
              <a:defRPr sz="4800"/>
            </a:lvl1pPr>
          </a:lstStyle>
          <a:p>
            <a:r>
              <a:rPr lang="ru-RU"/>
              <a:t>Образец заголовка</a:t>
            </a:r>
            <a:endParaRPr lang="en-US" dirty="0"/>
          </a:p>
        </p:txBody>
      </p:sp>
      <p:sp>
        <p:nvSpPr>
          <p:cNvPr id="3" name="Content Placeholder 2"/>
          <p:cNvSpPr>
            <a:spLocks noGrp="1"/>
          </p:cNvSpPr>
          <p:nvPr>
            <p:ph idx="1"/>
          </p:nvPr>
        </p:nvSpPr>
        <p:spPr>
          <a:xfrm>
            <a:off x="5831087" y="3510850"/>
            <a:ext cx="6943725" cy="17328444"/>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44762" y="7315200"/>
            <a:ext cx="4423767" cy="13552313"/>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9D70498D-C1AC-4399-8E8B-5016C148E72C}" type="datetime1">
              <a:rPr lang="ru-RU"/>
              <a:pPr>
                <a:defRPr/>
              </a:pPr>
              <a:t>16.05.2025</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505993E6-9A8D-4CED-88C5-511134CFFBBE}"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44762" y="1625600"/>
            <a:ext cx="4423767" cy="5689600"/>
          </a:xfrm>
        </p:spPr>
        <p:txBody>
          <a:bodyPr anchor="b"/>
          <a:lstStyle>
            <a:lvl1pPr>
              <a:defRPr sz="4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831087" y="3510850"/>
            <a:ext cx="6943725" cy="17328444"/>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944762" y="7315200"/>
            <a:ext cx="4423767" cy="13552313"/>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F158122F-330D-4AD9-AB30-7E4A28638727}" type="datetime1">
              <a:rPr lang="ru-RU"/>
              <a:pPr>
                <a:defRPr/>
              </a:pPr>
              <a:t>16.05.2025</a:t>
            </a:fld>
            <a:endParaRPr lang="ru-RU" dirty="0"/>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61731E51-432C-42F9-B476-A86847D532E3}"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E6F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42975" y="1298575"/>
            <a:ext cx="11830050" cy="47132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942975" y="6491288"/>
            <a:ext cx="11830050" cy="15471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942975" y="22599650"/>
            <a:ext cx="3086100" cy="1298575"/>
          </a:xfrm>
          <a:prstGeom prst="rect">
            <a:avLst/>
          </a:prstGeom>
        </p:spPr>
        <p:txBody>
          <a:bodyPr vert="horz" lIns="91440" tIns="45720" rIns="91440" bIns="45720" rtlCol="0" anchor="ctr"/>
          <a:lstStyle>
            <a:lvl1pPr algn="l" fontAlgn="auto">
              <a:spcBef>
                <a:spcPts val="0"/>
              </a:spcBef>
              <a:spcAft>
                <a:spcPts val="0"/>
              </a:spcAft>
              <a:defRPr sz="1800">
                <a:solidFill>
                  <a:schemeClr val="tx1">
                    <a:tint val="75000"/>
                  </a:schemeClr>
                </a:solidFill>
                <a:latin typeface="Arial" panose="020B0604020202020204" pitchFamily="34" charset="0"/>
                <a:cs typeface="+mn-cs"/>
              </a:defRPr>
            </a:lvl1pPr>
          </a:lstStyle>
          <a:p>
            <a:pPr>
              <a:defRPr/>
            </a:pPr>
            <a:fld id="{65C5E54C-E288-45AD-8603-E67B3391FC7A}" type="datetime1">
              <a:rPr lang="ru-RU"/>
              <a:pPr>
                <a:defRPr/>
              </a:pPr>
              <a:t>16.05.2025</a:t>
            </a:fld>
            <a:endParaRPr lang="ru-RU" dirty="0"/>
          </a:p>
        </p:txBody>
      </p:sp>
      <p:sp>
        <p:nvSpPr>
          <p:cNvPr id="5" name="Footer Placeholder 4"/>
          <p:cNvSpPr>
            <a:spLocks noGrp="1"/>
          </p:cNvSpPr>
          <p:nvPr>
            <p:ph type="ftr" sz="quarter" idx="3"/>
          </p:nvPr>
        </p:nvSpPr>
        <p:spPr>
          <a:xfrm>
            <a:off x="4543425" y="22599650"/>
            <a:ext cx="4629150" cy="1298575"/>
          </a:xfrm>
          <a:prstGeom prst="rect">
            <a:avLst/>
          </a:prstGeom>
        </p:spPr>
        <p:txBody>
          <a:bodyPr vert="horz" lIns="91440" tIns="45720" rIns="91440" bIns="45720" rtlCol="0" anchor="ctr"/>
          <a:lstStyle>
            <a:lvl1pPr algn="ctr" fontAlgn="auto">
              <a:spcBef>
                <a:spcPts val="0"/>
              </a:spcBef>
              <a:spcAft>
                <a:spcPts val="0"/>
              </a:spcAft>
              <a:defRPr sz="1800">
                <a:solidFill>
                  <a:schemeClr val="tx1">
                    <a:tint val="75000"/>
                  </a:schemeClr>
                </a:solidFill>
                <a:latin typeface="Arial" panose="020B0604020202020204" pitchFamily="34" charset="0"/>
                <a:cs typeface="+mn-cs"/>
              </a:defRPr>
            </a:lvl1pPr>
          </a:lstStyle>
          <a:p>
            <a:pPr>
              <a:defRPr/>
            </a:pPr>
            <a:endParaRPr lang="ru-RU"/>
          </a:p>
        </p:txBody>
      </p:sp>
      <p:sp>
        <p:nvSpPr>
          <p:cNvPr id="6" name="Slide Number Placeholder 5"/>
          <p:cNvSpPr>
            <a:spLocks noGrp="1"/>
          </p:cNvSpPr>
          <p:nvPr>
            <p:ph type="sldNum" sz="quarter" idx="4"/>
          </p:nvPr>
        </p:nvSpPr>
        <p:spPr>
          <a:xfrm>
            <a:off x="9686925" y="22599650"/>
            <a:ext cx="3086100" cy="1298575"/>
          </a:xfrm>
          <a:prstGeom prst="rect">
            <a:avLst/>
          </a:prstGeom>
        </p:spPr>
        <p:txBody>
          <a:bodyPr vert="horz" lIns="91440" tIns="45720" rIns="91440" bIns="45720" rtlCol="0" anchor="ctr"/>
          <a:lstStyle>
            <a:lvl1pPr algn="r" fontAlgn="auto">
              <a:spcBef>
                <a:spcPts val="0"/>
              </a:spcBef>
              <a:spcAft>
                <a:spcPts val="0"/>
              </a:spcAft>
              <a:defRPr sz="1800">
                <a:solidFill>
                  <a:schemeClr val="tx1">
                    <a:tint val="75000"/>
                  </a:schemeClr>
                </a:solidFill>
                <a:latin typeface="Arial" panose="020B0604020202020204" pitchFamily="34" charset="0"/>
                <a:cs typeface="+mn-cs"/>
              </a:defRPr>
            </a:lvl1pPr>
          </a:lstStyle>
          <a:p>
            <a:pPr>
              <a:defRPr/>
            </a:pPr>
            <a:fld id="{19AE7893-BAA7-4568-823A-21D9CBAA357B}"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1371600"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defTabSz="1371600" rtl="0" eaLnBrk="0" fontAlgn="base" hangingPunct="0">
        <a:lnSpc>
          <a:spcPct val="90000"/>
        </a:lnSpc>
        <a:spcBef>
          <a:spcPct val="0"/>
        </a:spcBef>
        <a:spcAft>
          <a:spcPct val="0"/>
        </a:spcAft>
        <a:defRPr sz="6600">
          <a:solidFill>
            <a:schemeClr val="tx1"/>
          </a:solidFill>
          <a:latin typeface="Calibri Light" pitchFamily="34" charset="0"/>
        </a:defRPr>
      </a:lvl2pPr>
      <a:lvl3pPr algn="l" defTabSz="1371600" rtl="0" eaLnBrk="0" fontAlgn="base" hangingPunct="0">
        <a:lnSpc>
          <a:spcPct val="90000"/>
        </a:lnSpc>
        <a:spcBef>
          <a:spcPct val="0"/>
        </a:spcBef>
        <a:spcAft>
          <a:spcPct val="0"/>
        </a:spcAft>
        <a:defRPr sz="6600">
          <a:solidFill>
            <a:schemeClr val="tx1"/>
          </a:solidFill>
          <a:latin typeface="Calibri Light" pitchFamily="34" charset="0"/>
        </a:defRPr>
      </a:lvl3pPr>
      <a:lvl4pPr algn="l" defTabSz="1371600" rtl="0" eaLnBrk="0" fontAlgn="base" hangingPunct="0">
        <a:lnSpc>
          <a:spcPct val="90000"/>
        </a:lnSpc>
        <a:spcBef>
          <a:spcPct val="0"/>
        </a:spcBef>
        <a:spcAft>
          <a:spcPct val="0"/>
        </a:spcAft>
        <a:defRPr sz="6600">
          <a:solidFill>
            <a:schemeClr val="tx1"/>
          </a:solidFill>
          <a:latin typeface="Calibri Light" pitchFamily="34" charset="0"/>
        </a:defRPr>
      </a:lvl4pPr>
      <a:lvl5pPr algn="l" defTabSz="1371600" rtl="0" eaLnBrk="0" fontAlgn="base" hangingPunct="0">
        <a:lnSpc>
          <a:spcPct val="90000"/>
        </a:lnSpc>
        <a:spcBef>
          <a:spcPct val="0"/>
        </a:spcBef>
        <a:spcAft>
          <a:spcPct val="0"/>
        </a:spcAft>
        <a:defRPr sz="6600">
          <a:solidFill>
            <a:schemeClr val="tx1"/>
          </a:solidFill>
          <a:latin typeface="Calibri Light" pitchFamily="34" charset="0"/>
        </a:defRPr>
      </a:lvl5pPr>
      <a:lvl6pPr marL="457200" algn="l" defTabSz="1371600" rtl="0" fontAlgn="base">
        <a:lnSpc>
          <a:spcPct val="90000"/>
        </a:lnSpc>
        <a:spcBef>
          <a:spcPct val="0"/>
        </a:spcBef>
        <a:spcAft>
          <a:spcPct val="0"/>
        </a:spcAft>
        <a:defRPr sz="6600">
          <a:solidFill>
            <a:schemeClr val="tx1"/>
          </a:solidFill>
          <a:latin typeface="Calibri Light" pitchFamily="34" charset="0"/>
        </a:defRPr>
      </a:lvl6pPr>
      <a:lvl7pPr marL="914400" algn="l" defTabSz="1371600" rtl="0" fontAlgn="base">
        <a:lnSpc>
          <a:spcPct val="90000"/>
        </a:lnSpc>
        <a:spcBef>
          <a:spcPct val="0"/>
        </a:spcBef>
        <a:spcAft>
          <a:spcPct val="0"/>
        </a:spcAft>
        <a:defRPr sz="6600">
          <a:solidFill>
            <a:schemeClr val="tx1"/>
          </a:solidFill>
          <a:latin typeface="Calibri Light" pitchFamily="34" charset="0"/>
        </a:defRPr>
      </a:lvl7pPr>
      <a:lvl8pPr marL="1371600" algn="l" defTabSz="1371600" rtl="0" fontAlgn="base">
        <a:lnSpc>
          <a:spcPct val="90000"/>
        </a:lnSpc>
        <a:spcBef>
          <a:spcPct val="0"/>
        </a:spcBef>
        <a:spcAft>
          <a:spcPct val="0"/>
        </a:spcAft>
        <a:defRPr sz="6600">
          <a:solidFill>
            <a:schemeClr val="tx1"/>
          </a:solidFill>
          <a:latin typeface="Calibri Light" pitchFamily="34" charset="0"/>
        </a:defRPr>
      </a:lvl8pPr>
      <a:lvl9pPr marL="1828800" algn="l" defTabSz="1371600" rtl="0" fontAlgn="base">
        <a:lnSpc>
          <a:spcPct val="90000"/>
        </a:lnSpc>
        <a:spcBef>
          <a:spcPct val="0"/>
        </a:spcBef>
        <a:spcAft>
          <a:spcPct val="0"/>
        </a:spcAft>
        <a:defRPr sz="6600">
          <a:solidFill>
            <a:schemeClr val="tx1"/>
          </a:solidFill>
          <a:latin typeface="Calibri Light" pitchFamily="34" charset="0"/>
        </a:defRPr>
      </a:lvl9pPr>
    </p:titleStyle>
    <p:bodyStyle>
      <a:lvl1pPr marL="342900" indent="-342900" algn="l" defTabSz="1371600" rtl="0" eaLnBrk="0" fontAlgn="base" hangingPunct="0">
        <a:lnSpc>
          <a:spcPct val="90000"/>
        </a:lnSpc>
        <a:spcBef>
          <a:spcPts val="1500"/>
        </a:spcBef>
        <a:spcAft>
          <a:spcPct val="0"/>
        </a:spcAft>
        <a:buFont typeface="Arial" charset="0"/>
        <a:buChar char="•"/>
        <a:defRPr sz="4200" kern="1200">
          <a:solidFill>
            <a:schemeClr val="tx1"/>
          </a:solidFill>
          <a:latin typeface="Arial" panose="020B0604020202020204" pitchFamily="34" charset="0"/>
          <a:ea typeface="+mn-ea"/>
          <a:cs typeface="+mn-cs"/>
        </a:defRPr>
      </a:lvl1pPr>
      <a:lvl2pPr marL="1028700" indent="-342900" algn="l" defTabSz="1371600" rtl="0" eaLnBrk="0" fontAlgn="base" hangingPunct="0">
        <a:lnSpc>
          <a:spcPct val="90000"/>
        </a:lnSpc>
        <a:spcBef>
          <a:spcPts val="750"/>
        </a:spcBef>
        <a:spcAft>
          <a:spcPct val="0"/>
        </a:spcAft>
        <a:buFont typeface="Arial" charset="0"/>
        <a:buChar char="•"/>
        <a:defRPr sz="3600" kern="1200">
          <a:solidFill>
            <a:schemeClr val="tx1"/>
          </a:solidFill>
          <a:latin typeface="Arial" panose="020B0604020202020204" pitchFamily="34" charset="0"/>
          <a:ea typeface="+mn-ea"/>
          <a:cs typeface="+mn-cs"/>
        </a:defRPr>
      </a:lvl2pPr>
      <a:lvl3pPr marL="1714500" indent="-342900" algn="l" defTabSz="1371600" rtl="0" eaLnBrk="0" fontAlgn="base" hangingPunct="0">
        <a:lnSpc>
          <a:spcPct val="90000"/>
        </a:lnSpc>
        <a:spcBef>
          <a:spcPts val="750"/>
        </a:spcBef>
        <a:spcAft>
          <a:spcPct val="0"/>
        </a:spcAft>
        <a:buFont typeface="Arial" charset="0"/>
        <a:buChar char="•"/>
        <a:defRPr sz="3000" kern="1200">
          <a:solidFill>
            <a:schemeClr val="tx1"/>
          </a:solidFill>
          <a:latin typeface="Arial" panose="020B0604020202020204" pitchFamily="34" charset="0"/>
          <a:ea typeface="+mn-ea"/>
          <a:cs typeface="+mn-cs"/>
        </a:defRPr>
      </a:lvl3pPr>
      <a:lvl4pPr marL="2400300" indent="-342900" algn="l" defTabSz="1371600" rtl="0" eaLnBrk="0" fontAlgn="base" hangingPunct="0">
        <a:lnSpc>
          <a:spcPct val="90000"/>
        </a:lnSpc>
        <a:spcBef>
          <a:spcPts val="750"/>
        </a:spcBef>
        <a:spcAft>
          <a:spcPct val="0"/>
        </a:spcAft>
        <a:buFont typeface="Arial" charset="0"/>
        <a:buChar char="•"/>
        <a:defRPr sz="2700" kern="1200">
          <a:solidFill>
            <a:schemeClr val="tx1"/>
          </a:solidFill>
          <a:latin typeface="Arial" panose="020B0604020202020204" pitchFamily="34" charset="0"/>
          <a:ea typeface="+mn-ea"/>
          <a:cs typeface="+mn-cs"/>
        </a:defRPr>
      </a:lvl4pPr>
      <a:lvl5pPr marL="3086100" indent="-342900" algn="l" defTabSz="1371600" rtl="0" eaLnBrk="0" fontAlgn="base" hangingPunct="0">
        <a:lnSpc>
          <a:spcPct val="90000"/>
        </a:lnSpc>
        <a:spcBef>
          <a:spcPts val="750"/>
        </a:spcBef>
        <a:spcAft>
          <a:spcPct val="0"/>
        </a:spcAft>
        <a:buFont typeface="Arial" charset="0"/>
        <a:buChar char="•"/>
        <a:defRPr sz="2700" kern="1200">
          <a:solidFill>
            <a:schemeClr val="tx1"/>
          </a:solidFill>
          <a:latin typeface="Arial" panose="020B06040202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hyperlink" Target="https://www.facebook.com/astro.data.platform" TargetMode="External"/><Relationship Id="rId11" Type="http://schemas.openxmlformats.org/officeDocument/2006/relationships/image" Target="../media/image2.png"/><Relationship Id="rId5" Type="http://schemas.openxmlformats.org/officeDocument/2006/relationships/hyperlink" Target="https://t.me/ASTROPROXY" TargetMode="External"/><Relationship Id="rId10" Type="http://schemas.openxmlformats.org/officeDocument/2006/relationships/hyperlink" Target="mailto:support@astroproxy.com" TargetMode="External"/><Relationship Id="rId4" Type="http://schemas.openxmlformats.org/officeDocument/2006/relationships/image" Target="../media/image53.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Рисунок 14"/>
          <p:cNvPicPr>
            <a:picLocks noChangeAspect="1"/>
          </p:cNvPicPr>
          <p:nvPr/>
        </p:nvPicPr>
        <p:blipFill>
          <a:blip r:embed="rId2"/>
          <a:srcRect/>
          <a:stretch>
            <a:fillRect/>
          </a:stretch>
        </p:blipFill>
        <p:spPr bwMode="auto">
          <a:xfrm>
            <a:off x="-1779588" y="0"/>
            <a:ext cx="16865601" cy="14571663"/>
          </a:xfrm>
          <a:prstGeom prst="rect">
            <a:avLst/>
          </a:prstGeom>
          <a:noFill/>
          <a:ln w="9525">
            <a:noFill/>
            <a:miter lim="800000"/>
            <a:headEnd/>
            <a:tailEnd/>
          </a:ln>
        </p:spPr>
      </p:pic>
      <p:sp>
        <p:nvSpPr>
          <p:cNvPr id="14338" name="Прямоугольник 5"/>
          <p:cNvSpPr>
            <a:spLocks noChangeArrowheads="1"/>
          </p:cNvSpPr>
          <p:nvPr/>
        </p:nvSpPr>
        <p:spPr bwMode="auto">
          <a:xfrm>
            <a:off x="2082800" y="14803438"/>
            <a:ext cx="9699625" cy="3932237"/>
          </a:xfrm>
          <a:prstGeom prst="rect">
            <a:avLst/>
          </a:prstGeom>
          <a:noFill/>
          <a:ln w="9525">
            <a:noFill/>
            <a:miter lim="800000"/>
            <a:headEnd/>
            <a:tailEnd/>
          </a:ln>
        </p:spPr>
        <p:txBody>
          <a:bodyPr>
            <a:spAutoFit/>
          </a:bodyPr>
          <a:lstStyle/>
          <a:p>
            <a:pPr algn="ctr"/>
            <a:r>
              <a:rPr lang="ru-RU" sz="5400" b="1"/>
              <a:t>Enterprise Data Gathering Infrastructure</a:t>
            </a:r>
            <a:r>
              <a:rPr lang="en-US" sz="4800" b="1"/>
              <a:t/>
            </a:r>
            <a:br>
              <a:rPr lang="en-US" sz="4800" b="1"/>
            </a:br>
            <a:r>
              <a:rPr lang="en-US" sz="4800" b="1"/>
              <a:t/>
            </a:r>
            <a:br>
              <a:rPr lang="en-US" sz="4800" b="1"/>
            </a:br>
            <a:r>
              <a:rPr lang="en-US" sz="4800" b="1"/>
              <a:t/>
            </a:r>
            <a:br>
              <a:rPr lang="en-US" sz="4800" b="1"/>
            </a:br>
            <a:r>
              <a:rPr lang="en-US" sz="4800" b="1"/>
              <a:t>Presentation Slide Set</a:t>
            </a:r>
            <a:endParaRPr lang="ru-RU" sz="4800" b="1"/>
          </a:p>
        </p:txBody>
      </p:sp>
      <p:pic>
        <p:nvPicPr>
          <p:cNvPr id="14339" name="Picture 5" descr="astro-logo-color"/>
          <p:cNvPicPr>
            <a:picLocks noChangeAspect="1" noChangeArrowheads="1"/>
          </p:cNvPicPr>
          <p:nvPr/>
        </p:nvPicPr>
        <p:blipFill>
          <a:blip r:embed="rId3"/>
          <a:srcRect/>
          <a:stretch>
            <a:fillRect/>
          </a:stretch>
        </p:blipFill>
        <p:spPr bwMode="auto">
          <a:xfrm>
            <a:off x="706438" y="21189950"/>
            <a:ext cx="12182475" cy="2162175"/>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pPr>
              <a:defRPr/>
            </a:pPr>
            <a:fld id="{6112103B-8F1C-4E9A-BD46-65FE02BF5583}" type="slidenum">
              <a:rPr lang="ru-RU" smtClean="0"/>
              <a:pPr>
                <a:defRPr/>
              </a:pPr>
              <a:t>1</a:t>
            </a:fld>
            <a:endParaRPr lang="ru-RU" dirty="0"/>
          </a:p>
        </p:txBody>
      </p:sp>
      <p:pic>
        <p:nvPicPr>
          <p:cNvPr id="14341" name="Рисунок 2"/>
          <p:cNvPicPr>
            <a:picLocks noChangeAspect="1"/>
          </p:cNvPicPr>
          <p:nvPr/>
        </p:nvPicPr>
        <p:blipFill>
          <a:blip r:embed="rId4"/>
          <a:srcRect/>
          <a:stretch>
            <a:fillRect/>
          </a:stretch>
        </p:blipFill>
        <p:spPr bwMode="auto">
          <a:xfrm>
            <a:off x="12469813" y="23079075"/>
            <a:ext cx="477837" cy="37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hape 2"/>
          <p:cNvSpPr>
            <a:spLocks noChangeArrowheads="1"/>
          </p:cNvSpPr>
          <p:nvPr/>
        </p:nvSpPr>
        <p:spPr bwMode="auto">
          <a:xfrm flipV="1">
            <a:off x="4872038" y="3984625"/>
            <a:ext cx="8577262" cy="46038"/>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rot="10800000"/>
          <a:lstStyle/>
          <a:p>
            <a:endParaRPr lang="ru-RU"/>
          </a:p>
        </p:txBody>
      </p:sp>
      <p:sp>
        <p:nvSpPr>
          <p:cNvPr id="23554" name="Shape 2"/>
          <p:cNvSpPr>
            <a:spLocks noChangeArrowheads="1"/>
          </p:cNvSpPr>
          <p:nvPr/>
        </p:nvSpPr>
        <p:spPr bwMode="auto">
          <a:xfrm>
            <a:off x="5956300" y="5781675"/>
            <a:ext cx="7507288" cy="42863"/>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3555" name="Shape 2"/>
          <p:cNvSpPr>
            <a:spLocks noChangeArrowheads="1"/>
          </p:cNvSpPr>
          <p:nvPr/>
        </p:nvSpPr>
        <p:spPr bwMode="auto">
          <a:xfrm flipV="1">
            <a:off x="4852988" y="7545388"/>
            <a:ext cx="8577262" cy="44450"/>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rot="10800000"/>
          <a:lstStyle/>
          <a:p>
            <a:endParaRPr lang="ru-RU"/>
          </a:p>
        </p:txBody>
      </p:sp>
      <p:sp>
        <p:nvSpPr>
          <p:cNvPr id="23556" name="Text 0"/>
          <p:cNvSpPr>
            <a:spLocks noChangeArrowheads="1"/>
          </p:cNvSpPr>
          <p:nvPr/>
        </p:nvSpPr>
        <p:spPr bwMode="auto">
          <a:xfrm>
            <a:off x="701675" y="977900"/>
            <a:ext cx="13261975" cy="1220788"/>
          </a:xfrm>
          <a:prstGeom prst="rect">
            <a:avLst/>
          </a:prstGeom>
          <a:noFill/>
          <a:ln w="9525">
            <a:noFill/>
            <a:miter lim="800000"/>
            <a:headEnd/>
            <a:tailEnd/>
          </a:ln>
        </p:spPr>
        <p:txBody>
          <a:bodyPr lIns="0" tIns="0" rIns="0" bIns="0"/>
          <a:lstStyle/>
          <a:p>
            <a:pPr>
              <a:lnSpc>
                <a:spcPts val="4800"/>
              </a:lnSpc>
            </a:pPr>
            <a:r>
              <a:rPr lang="ru-RU" sz="3800" b="1"/>
              <a:t>Sustainability and encryption-driven privacy  </a:t>
            </a:r>
            <a:r>
              <a:rPr lang="ru-RU"/>
              <a:t> </a:t>
            </a:r>
            <a:endParaRPr lang="en-US"/>
          </a:p>
        </p:txBody>
      </p:sp>
      <p:pic>
        <p:nvPicPr>
          <p:cNvPr id="23557" name="Image 0" descr="preencoded.png"/>
          <p:cNvPicPr>
            <a:picLocks noChangeAspect="1"/>
          </p:cNvPicPr>
          <p:nvPr/>
        </p:nvPicPr>
        <p:blipFill>
          <a:blip r:embed="rId2"/>
          <a:srcRect/>
          <a:stretch>
            <a:fillRect/>
          </a:stretch>
        </p:blipFill>
        <p:spPr bwMode="auto">
          <a:xfrm>
            <a:off x="2708275" y="2243138"/>
            <a:ext cx="2189163" cy="1749425"/>
          </a:xfrm>
          <a:prstGeom prst="rect">
            <a:avLst/>
          </a:prstGeom>
          <a:noFill/>
          <a:ln w="9525">
            <a:noFill/>
            <a:miter lim="800000"/>
            <a:headEnd/>
            <a:tailEnd/>
          </a:ln>
        </p:spPr>
      </p:pic>
      <p:sp>
        <p:nvSpPr>
          <p:cNvPr id="23558" name="Text 1"/>
          <p:cNvSpPr>
            <a:spLocks noChangeArrowheads="1"/>
          </p:cNvSpPr>
          <p:nvPr/>
        </p:nvSpPr>
        <p:spPr bwMode="auto">
          <a:xfrm>
            <a:off x="3738563" y="3155950"/>
            <a:ext cx="127000" cy="390525"/>
          </a:xfrm>
          <a:prstGeom prst="rect">
            <a:avLst/>
          </a:prstGeom>
          <a:noFill/>
          <a:ln w="9525">
            <a:noFill/>
            <a:miter lim="800000"/>
            <a:headEnd/>
            <a:tailEnd/>
          </a:ln>
        </p:spPr>
        <p:txBody>
          <a:bodyPr wrap="none" lIns="0" tIns="0" rIns="0" bIns="0"/>
          <a:lstStyle/>
          <a:p>
            <a:pPr algn="ctr">
              <a:lnSpc>
                <a:spcPts val="3050"/>
              </a:lnSpc>
            </a:pPr>
            <a:r>
              <a:rPr lang="en-US" sz="3800" b="1">
                <a:ea typeface="Unbounded Bold"/>
                <a:cs typeface="Unbounded Bold"/>
              </a:rPr>
              <a:t>1</a:t>
            </a:r>
            <a:endParaRPr lang="en-US" sz="3800"/>
          </a:p>
        </p:txBody>
      </p:sp>
      <p:sp>
        <p:nvSpPr>
          <p:cNvPr id="23559" name="Text 2"/>
          <p:cNvSpPr>
            <a:spLocks noChangeArrowheads="1"/>
          </p:cNvSpPr>
          <p:nvPr/>
        </p:nvSpPr>
        <p:spPr bwMode="auto">
          <a:xfrm>
            <a:off x="5014913" y="2403475"/>
            <a:ext cx="4148137" cy="304800"/>
          </a:xfrm>
          <a:prstGeom prst="rect">
            <a:avLst/>
          </a:prstGeom>
          <a:noFill/>
          <a:ln w="9525">
            <a:noFill/>
            <a:miter lim="800000"/>
            <a:headEnd/>
            <a:tailEnd/>
          </a:ln>
        </p:spPr>
        <p:txBody>
          <a:bodyPr wrap="none" lIns="0" tIns="0" rIns="0" bIns="0"/>
          <a:lstStyle/>
          <a:p>
            <a:pPr marL="685800" indent="-685800">
              <a:lnSpc>
                <a:spcPts val="2400"/>
              </a:lnSpc>
            </a:pPr>
            <a:r>
              <a:rPr lang="ru-RU" sz="1900" b="1"/>
              <a:t>250 TCP Concurrent Connections per Port</a:t>
            </a:r>
          </a:p>
          <a:p>
            <a:pPr marL="685800" indent="-685800">
              <a:lnSpc>
                <a:spcPts val="2400"/>
              </a:lnSpc>
              <a:buFontTx/>
              <a:buChar char="•"/>
            </a:pPr>
            <a:endParaRPr lang="en-US" sz="1900" b="1"/>
          </a:p>
        </p:txBody>
      </p:sp>
      <p:sp>
        <p:nvSpPr>
          <p:cNvPr id="23560" name="Text 3"/>
          <p:cNvSpPr>
            <a:spLocks noChangeArrowheads="1"/>
          </p:cNvSpPr>
          <p:nvPr/>
        </p:nvSpPr>
        <p:spPr bwMode="auto">
          <a:xfrm>
            <a:off x="5014913" y="2825750"/>
            <a:ext cx="8362950" cy="625475"/>
          </a:xfrm>
          <a:prstGeom prst="rect">
            <a:avLst/>
          </a:prstGeom>
          <a:noFill/>
          <a:ln w="9525">
            <a:noFill/>
            <a:miter lim="800000"/>
            <a:headEnd/>
            <a:tailEnd/>
          </a:ln>
        </p:spPr>
        <p:txBody>
          <a:bodyPr lIns="0" tIns="0" rIns="0" bIns="0"/>
          <a:lstStyle/>
          <a:p>
            <a:pPr>
              <a:lnSpc>
                <a:spcPts val="2450"/>
              </a:lnSpc>
            </a:pPr>
            <a:r>
              <a:rPr lang="ru-RU" sz="1800"/>
              <a:t>Each port provides reduced latency and faster response times for enterprise-level scalability and enhanced data collection. Collect open data for teaching AI-based models or implementing machine learning frameworks.</a:t>
            </a:r>
            <a:endParaRPr lang="en-US" sz="1800">
              <a:ea typeface="Open Sans"/>
              <a:cs typeface="Open Sans"/>
            </a:endParaRPr>
          </a:p>
        </p:txBody>
      </p:sp>
      <p:pic>
        <p:nvPicPr>
          <p:cNvPr id="23561" name="Image 1" descr="preencoded.png"/>
          <p:cNvPicPr>
            <a:picLocks noChangeAspect="1"/>
          </p:cNvPicPr>
          <p:nvPr/>
        </p:nvPicPr>
        <p:blipFill>
          <a:blip r:embed="rId3"/>
          <a:srcRect/>
          <a:stretch>
            <a:fillRect/>
          </a:stretch>
        </p:blipFill>
        <p:spPr bwMode="auto">
          <a:xfrm>
            <a:off x="1614488" y="4041775"/>
            <a:ext cx="4376737" cy="1751013"/>
          </a:xfrm>
          <a:prstGeom prst="rect">
            <a:avLst/>
          </a:prstGeom>
          <a:noFill/>
          <a:ln w="9525">
            <a:noFill/>
            <a:miter lim="800000"/>
            <a:headEnd/>
            <a:tailEnd/>
          </a:ln>
        </p:spPr>
      </p:pic>
      <p:sp>
        <p:nvSpPr>
          <p:cNvPr id="23562" name="Text 5"/>
          <p:cNvSpPr>
            <a:spLocks noChangeArrowheads="1"/>
          </p:cNvSpPr>
          <p:nvPr/>
        </p:nvSpPr>
        <p:spPr bwMode="auto">
          <a:xfrm>
            <a:off x="3700463" y="4721225"/>
            <a:ext cx="204787" cy="390525"/>
          </a:xfrm>
          <a:prstGeom prst="rect">
            <a:avLst/>
          </a:prstGeom>
          <a:noFill/>
          <a:ln w="9525">
            <a:noFill/>
            <a:miter lim="800000"/>
            <a:headEnd/>
            <a:tailEnd/>
          </a:ln>
        </p:spPr>
        <p:txBody>
          <a:bodyPr wrap="none" lIns="0" tIns="0" rIns="0" bIns="0"/>
          <a:lstStyle/>
          <a:p>
            <a:pPr algn="ctr">
              <a:lnSpc>
                <a:spcPts val="3050"/>
              </a:lnSpc>
            </a:pPr>
            <a:r>
              <a:rPr lang="en-US" sz="3800" b="1">
                <a:ea typeface="Unbounded Bold"/>
                <a:cs typeface="Unbounded Bold"/>
              </a:rPr>
              <a:t>2</a:t>
            </a:r>
            <a:endParaRPr lang="en-US" sz="3800"/>
          </a:p>
        </p:txBody>
      </p:sp>
      <p:sp>
        <p:nvSpPr>
          <p:cNvPr id="23563" name="Text 6"/>
          <p:cNvSpPr>
            <a:spLocks noChangeArrowheads="1"/>
          </p:cNvSpPr>
          <p:nvPr/>
        </p:nvSpPr>
        <p:spPr bwMode="auto">
          <a:xfrm>
            <a:off x="6186488" y="4237038"/>
            <a:ext cx="4406900" cy="304800"/>
          </a:xfrm>
          <a:prstGeom prst="rect">
            <a:avLst/>
          </a:prstGeom>
          <a:noFill/>
          <a:ln w="9525">
            <a:noFill/>
            <a:miter lim="800000"/>
            <a:headEnd/>
            <a:tailEnd/>
          </a:ln>
        </p:spPr>
        <p:txBody>
          <a:bodyPr wrap="none" lIns="0" tIns="0" rIns="0" bIns="0"/>
          <a:lstStyle/>
          <a:p>
            <a:pPr marL="685800" indent="-685800">
              <a:lnSpc>
                <a:spcPts val="2400"/>
              </a:lnSpc>
            </a:pPr>
            <a:r>
              <a:rPr lang="ru-RU" sz="1900" b="1"/>
              <a:t>Increased Compatibility and Load-balancing</a:t>
            </a:r>
          </a:p>
        </p:txBody>
      </p:sp>
      <p:sp>
        <p:nvSpPr>
          <p:cNvPr id="23564" name="Text 7"/>
          <p:cNvSpPr>
            <a:spLocks noChangeArrowheads="1"/>
          </p:cNvSpPr>
          <p:nvPr/>
        </p:nvSpPr>
        <p:spPr bwMode="auto">
          <a:xfrm>
            <a:off x="6186488" y="4659313"/>
            <a:ext cx="7269162" cy="938212"/>
          </a:xfrm>
          <a:prstGeom prst="rect">
            <a:avLst/>
          </a:prstGeom>
          <a:noFill/>
          <a:ln w="9525">
            <a:noFill/>
            <a:miter lim="800000"/>
            <a:headEnd/>
            <a:tailEnd/>
          </a:ln>
        </p:spPr>
        <p:txBody>
          <a:bodyPr lIns="0" tIns="0" rIns="0" bIns="0"/>
          <a:lstStyle/>
          <a:p>
            <a:pPr>
              <a:lnSpc>
                <a:spcPts val="2450"/>
              </a:lnSpc>
            </a:pPr>
            <a:r>
              <a:rPr lang="ru-RU" sz="1800"/>
              <a:t>Enable Tunnel mode to encrypt the connection by OpenVPN standards and get </a:t>
            </a:r>
            <a:r>
              <a:rPr lang="en-US" sz="1800"/>
              <a:t>the </a:t>
            </a:r>
            <a:r>
              <a:rPr lang="ru-RU" sz="1800"/>
              <a:t>settings for </a:t>
            </a:r>
            <a:r>
              <a:rPr lang="en-US" sz="1800"/>
              <a:t>your</a:t>
            </a:r>
            <a:r>
              <a:rPr lang="ru-RU" sz="1800"/>
              <a:t> devices</a:t>
            </a:r>
            <a:r>
              <a:rPr lang="en-US" sz="1800"/>
              <a:t> (</a:t>
            </a:r>
            <a:r>
              <a:rPr lang="ru-RU" sz="1800"/>
              <a:t>iOS, Android, Windows, macOS, etc.</a:t>
            </a:r>
            <a:r>
              <a:rPr lang="en-US" sz="1800"/>
              <a:t>), </a:t>
            </a:r>
            <a:r>
              <a:rPr lang="ru-RU" sz="1800"/>
              <a:t>and boost the authenticity of your digital fingerprints. </a:t>
            </a:r>
            <a:endParaRPr lang="en-US" sz="1800"/>
          </a:p>
          <a:p>
            <a:pPr>
              <a:lnSpc>
                <a:spcPts val="2450"/>
              </a:lnSpc>
            </a:pPr>
            <a:endParaRPr lang="en-US" sz="1800"/>
          </a:p>
        </p:txBody>
      </p:sp>
      <p:pic>
        <p:nvPicPr>
          <p:cNvPr id="23565" name="Image 2" descr="preencoded.png"/>
          <p:cNvPicPr>
            <a:picLocks noChangeAspect="1"/>
          </p:cNvPicPr>
          <p:nvPr/>
        </p:nvPicPr>
        <p:blipFill>
          <a:blip r:embed="rId4"/>
          <a:srcRect/>
          <a:stretch>
            <a:fillRect/>
          </a:stretch>
        </p:blipFill>
        <p:spPr bwMode="auto">
          <a:xfrm>
            <a:off x="520700" y="5840413"/>
            <a:ext cx="6564313" cy="1751012"/>
          </a:xfrm>
          <a:prstGeom prst="rect">
            <a:avLst/>
          </a:prstGeom>
          <a:noFill/>
          <a:ln w="9525">
            <a:noFill/>
            <a:miter lim="800000"/>
            <a:headEnd/>
            <a:tailEnd/>
          </a:ln>
        </p:spPr>
      </p:pic>
      <p:sp>
        <p:nvSpPr>
          <p:cNvPr id="23566" name="Text 9"/>
          <p:cNvSpPr>
            <a:spLocks noChangeArrowheads="1"/>
          </p:cNvSpPr>
          <p:nvPr/>
        </p:nvSpPr>
        <p:spPr bwMode="auto">
          <a:xfrm>
            <a:off x="3700463" y="6521450"/>
            <a:ext cx="204787" cy="390525"/>
          </a:xfrm>
          <a:prstGeom prst="rect">
            <a:avLst/>
          </a:prstGeom>
          <a:noFill/>
          <a:ln w="9525">
            <a:noFill/>
            <a:miter lim="800000"/>
            <a:headEnd/>
            <a:tailEnd/>
          </a:ln>
        </p:spPr>
        <p:txBody>
          <a:bodyPr wrap="none" lIns="0" tIns="0" rIns="0" bIns="0"/>
          <a:lstStyle/>
          <a:p>
            <a:pPr algn="ctr">
              <a:lnSpc>
                <a:spcPts val="3050"/>
              </a:lnSpc>
            </a:pPr>
            <a:r>
              <a:rPr lang="en-US" sz="3800" b="1">
                <a:ea typeface="Unbounded Bold"/>
                <a:cs typeface="Unbounded Bold"/>
              </a:rPr>
              <a:t>3</a:t>
            </a:r>
            <a:endParaRPr lang="en-US" sz="3800"/>
          </a:p>
        </p:txBody>
      </p:sp>
      <p:sp>
        <p:nvSpPr>
          <p:cNvPr id="23567" name="Text 10"/>
          <p:cNvSpPr>
            <a:spLocks noChangeArrowheads="1"/>
          </p:cNvSpPr>
          <p:nvPr/>
        </p:nvSpPr>
        <p:spPr bwMode="auto">
          <a:xfrm>
            <a:off x="7280275" y="6021388"/>
            <a:ext cx="5875338" cy="306387"/>
          </a:xfrm>
          <a:prstGeom prst="rect">
            <a:avLst/>
          </a:prstGeom>
          <a:noFill/>
          <a:ln w="9525">
            <a:noFill/>
            <a:miter lim="800000"/>
            <a:headEnd/>
            <a:tailEnd/>
          </a:ln>
        </p:spPr>
        <p:txBody>
          <a:bodyPr wrap="none" lIns="0" tIns="0" rIns="0" bIns="0"/>
          <a:lstStyle/>
          <a:p>
            <a:pPr marL="685800" indent="-685800">
              <a:lnSpc>
                <a:spcPts val="2400"/>
              </a:lnSpc>
            </a:pPr>
            <a:r>
              <a:rPr lang="ru-RU" sz="1900" b="1"/>
              <a:t>VPN Encryption Support</a:t>
            </a:r>
          </a:p>
        </p:txBody>
      </p:sp>
      <p:sp>
        <p:nvSpPr>
          <p:cNvPr id="23568" name="Text 11"/>
          <p:cNvSpPr>
            <a:spLocks noChangeArrowheads="1"/>
          </p:cNvSpPr>
          <p:nvPr/>
        </p:nvSpPr>
        <p:spPr bwMode="auto">
          <a:xfrm>
            <a:off x="7280275" y="6457950"/>
            <a:ext cx="6435725" cy="938213"/>
          </a:xfrm>
          <a:prstGeom prst="rect">
            <a:avLst/>
          </a:prstGeom>
          <a:noFill/>
          <a:ln w="9525">
            <a:noFill/>
            <a:miter lim="800000"/>
            <a:headEnd/>
            <a:tailEnd/>
          </a:ln>
        </p:spPr>
        <p:txBody>
          <a:bodyPr lIns="0" tIns="0" rIns="0" bIns="0"/>
          <a:lstStyle/>
          <a:p>
            <a:pPr>
              <a:lnSpc>
                <a:spcPts val="2450"/>
              </a:lnSpc>
            </a:pPr>
            <a:r>
              <a:rPr lang="ru-RU" sz="1800"/>
              <a:t>Combined with HTTP(S)/SOCKS5 support and 100% </a:t>
            </a:r>
            <a:r>
              <a:rPr lang="en-US" sz="1800"/>
              <a:t/>
            </a:r>
            <a:br>
              <a:rPr lang="en-US" sz="1800"/>
            </a:br>
            <a:r>
              <a:rPr lang="ru-RU" sz="1800"/>
              <a:t>diverse apps' compatibility, Astro's geo targeted proxies minimizes</a:t>
            </a:r>
            <a:r>
              <a:rPr lang="en-US" sz="1800"/>
              <a:t> the</a:t>
            </a:r>
            <a:r>
              <a:rPr lang="ru-RU" sz="1800"/>
              <a:t> risks of connection drops.</a:t>
            </a:r>
            <a:endParaRPr lang="en-US" sz="1800"/>
          </a:p>
        </p:txBody>
      </p:sp>
      <p:sp>
        <p:nvSpPr>
          <p:cNvPr id="23569" name="Text 0"/>
          <p:cNvSpPr>
            <a:spLocks noChangeArrowheads="1"/>
          </p:cNvSpPr>
          <p:nvPr/>
        </p:nvSpPr>
        <p:spPr bwMode="auto">
          <a:xfrm>
            <a:off x="609600" y="9297988"/>
            <a:ext cx="8715375" cy="584200"/>
          </a:xfrm>
          <a:prstGeom prst="rect">
            <a:avLst/>
          </a:prstGeom>
          <a:noFill/>
          <a:ln w="9525">
            <a:noFill/>
            <a:miter lim="800000"/>
            <a:headEnd/>
            <a:tailEnd/>
          </a:ln>
        </p:spPr>
        <p:txBody>
          <a:bodyPr wrap="none" lIns="0" tIns="0" rIns="0" bIns="0"/>
          <a:lstStyle/>
          <a:p>
            <a:pPr>
              <a:lnSpc>
                <a:spcPts val="4600"/>
              </a:lnSpc>
            </a:pPr>
            <a:r>
              <a:rPr lang="ru-RU" b="1">
                <a:solidFill>
                  <a:schemeClr val="accent1"/>
                </a:solidFill>
              </a:rPr>
              <a:t>Web protocols to pick from and a TLS encryption</a:t>
            </a:r>
            <a:endParaRPr lang="en-US" b="1">
              <a:solidFill>
                <a:schemeClr val="accent1"/>
              </a:solidFill>
              <a:ea typeface="Unbounded Bold"/>
              <a:cs typeface="Unbounded Bold"/>
            </a:endParaRPr>
          </a:p>
        </p:txBody>
      </p:sp>
      <p:sp>
        <p:nvSpPr>
          <p:cNvPr id="23570" name="Shape 1"/>
          <p:cNvSpPr>
            <a:spLocks noChangeArrowheads="1"/>
          </p:cNvSpPr>
          <p:nvPr/>
        </p:nvSpPr>
        <p:spPr bwMode="auto">
          <a:xfrm>
            <a:off x="303213" y="12833350"/>
            <a:ext cx="13319125" cy="23813"/>
          </a:xfrm>
          <a:prstGeom prst="roundRect">
            <a:avLst>
              <a:gd name="adj" fmla="val 344083"/>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3571" name="Shape 2"/>
          <p:cNvSpPr>
            <a:spLocks noChangeArrowheads="1"/>
          </p:cNvSpPr>
          <p:nvPr/>
        </p:nvSpPr>
        <p:spPr bwMode="auto">
          <a:xfrm>
            <a:off x="3573463" y="12177713"/>
            <a:ext cx="23812" cy="655637"/>
          </a:xfrm>
          <a:prstGeom prst="roundRect">
            <a:avLst>
              <a:gd name="adj" fmla="val 344083"/>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3572" name="Shape 3"/>
          <p:cNvSpPr>
            <a:spLocks noChangeArrowheads="1"/>
          </p:cNvSpPr>
          <p:nvPr/>
        </p:nvSpPr>
        <p:spPr bwMode="auto">
          <a:xfrm>
            <a:off x="3375025" y="12623800"/>
            <a:ext cx="420688" cy="420688"/>
          </a:xfrm>
          <a:prstGeom prst="roundRect">
            <a:avLst>
              <a:gd name="adj" fmla="val 1866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23573" name="Text 4"/>
          <p:cNvSpPr>
            <a:spLocks noChangeArrowheads="1"/>
          </p:cNvSpPr>
          <p:nvPr/>
        </p:nvSpPr>
        <p:spPr bwMode="auto">
          <a:xfrm>
            <a:off x="3513138" y="12693650"/>
            <a:ext cx="146050" cy="280988"/>
          </a:xfrm>
          <a:prstGeom prst="rect">
            <a:avLst/>
          </a:prstGeom>
          <a:noFill/>
          <a:ln w="9525">
            <a:noFill/>
            <a:miter lim="800000"/>
            <a:headEnd/>
            <a:tailEnd/>
          </a:ln>
        </p:spPr>
        <p:txBody>
          <a:bodyPr wrap="none" lIns="0" tIns="0" rIns="0" bIns="0"/>
          <a:lstStyle/>
          <a:p>
            <a:pPr algn="ctr">
              <a:lnSpc>
                <a:spcPts val="2200"/>
              </a:lnSpc>
            </a:pPr>
            <a:r>
              <a:rPr lang="en-US" sz="2200" b="1">
                <a:solidFill>
                  <a:schemeClr val="bg1"/>
                </a:solidFill>
                <a:ea typeface="Unbounded Bold"/>
                <a:cs typeface="Unbounded Bold"/>
              </a:rPr>
              <a:t>1</a:t>
            </a:r>
            <a:endParaRPr lang="en-US" sz="2200">
              <a:solidFill>
                <a:schemeClr val="bg1"/>
              </a:solidFill>
            </a:endParaRPr>
          </a:p>
        </p:txBody>
      </p:sp>
      <p:sp>
        <p:nvSpPr>
          <p:cNvPr id="23574" name="Text 5"/>
          <p:cNvSpPr>
            <a:spLocks noChangeArrowheads="1"/>
          </p:cNvSpPr>
          <p:nvPr/>
        </p:nvSpPr>
        <p:spPr bwMode="auto">
          <a:xfrm>
            <a:off x="1752600" y="10687050"/>
            <a:ext cx="3667125" cy="293688"/>
          </a:xfrm>
          <a:prstGeom prst="rect">
            <a:avLst/>
          </a:prstGeom>
          <a:noFill/>
          <a:ln w="9525">
            <a:noFill/>
            <a:miter lim="800000"/>
            <a:headEnd/>
            <a:tailEnd/>
          </a:ln>
        </p:spPr>
        <p:txBody>
          <a:bodyPr wrap="none" lIns="0" tIns="0" rIns="0" bIns="0"/>
          <a:lstStyle/>
          <a:p>
            <a:pPr marL="685800" indent="-685800" algn="ctr">
              <a:lnSpc>
                <a:spcPts val="2300"/>
              </a:lnSpc>
            </a:pPr>
            <a:r>
              <a:rPr lang="ru-RU" sz="1800" b="1"/>
              <a:t>IPv4 Proxies</a:t>
            </a:r>
          </a:p>
        </p:txBody>
      </p:sp>
      <p:sp>
        <p:nvSpPr>
          <p:cNvPr id="23575" name="Text 6"/>
          <p:cNvSpPr>
            <a:spLocks noChangeArrowheads="1"/>
          </p:cNvSpPr>
          <p:nvPr/>
        </p:nvSpPr>
        <p:spPr bwMode="auto">
          <a:xfrm>
            <a:off x="488950" y="11091863"/>
            <a:ext cx="6192838" cy="898525"/>
          </a:xfrm>
          <a:prstGeom prst="rect">
            <a:avLst/>
          </a:prstGeom>
          <a:noFill/>
          <a:ln w="9525">
            <a:noFill/>
            <a:miter lim="800000"/>
            <a:headEnd/>
            <a:tailEnd/>
          </a:ln>
        </p:spPr>
        <p:txBody>
          <a:bodyPr lIns="0" tIns="0" rIns="0" bIns="0"/>
          <a:lstStyle/>
          <a:p>
            <a:pPr algn="ctr">
              <a:lnSpc>
                <a:spcPts val="2350"/>
              </a:lnSpc>
            </a:pPr>
            <a:r>
              <a:rPr lang="ru-RU" sz="1600"/>
              <a:t>Access high-protected social media sites, marketplaces, and more through ethically sourced IPv4 proxy servers located in 100+ countries. </a:t>
            </a:r>
            <a:endParaRPr lang="en-US" sz="1600"/>
          </a:p>
        </p:txBody>
      </p:sp>
      <p:sp>
        <p:nvSpPr>
          <p:cNvPr id="23576" name="Shape 7"/>
          <p:cNvSpPr>
            <a:spLocks noChangeArrowheads="1"/>
          </p:cNvSpPr>
          <p:nvPr/>
        </p:nvSpPr>
        <p:spPr bwMode="auto">
          <a:xfrm>
            <a:off x="6950075" y="12833350"/>
            <a:ext cx="23813" cy="655638"/>
          </a:xfrm>
          <a:prstGeom prst="roundRect">
            <a:avLst>
              <a:gd name="adj" fmla="val 344083"/>
            </a:avLst>
          </a:prstGeom>
          <a:gradFill rotWithShape="0">
            <a:gsLst>
              <a:gs pos="0">
                <a:srgbClr val="0BA8FF"/>
              </a:gs>
              <a:gs pos="100000">
                <a:srgbClr val="65FF4D"/>
              </a:gs>
            </a:gsLst>
            <a:lin ang="2700000" scaled="1"/>
          </a:gradFill>
          <a:ln w="9525">
            <a:noFill/>
            <a:round/>
            <a:headEnd/>
            <a:tailEnd/>
          </a:ln>
        </p:spPr>
        <p:txBody>
          <a:bodyPr/>
          <a:lstStyle/>
          <a:p>
            <a:endParaRPr lang="ru-RU"/>
          </a:p>
        </p:txBody>
      </p:sp>
      <p:sp>
        <p:nvSpPr>
          <p:cNvPr id="23577" name="Shape 8"/>
          <p:cNvSpPr>
            <a:spLocks noChangeArrowheads="1"/>
          </p:cNvSpPr>
          <p:nvPr/>
        </p:nvSpPr>
        <p:spPr bwMode="auto">
          <a:xfrm>
            <a:off x="6751638" y="12623800"/>
            <a:ext cx="420687" cy="420688"/>
          </a:xfrm>
          <a:prstGeom prst="roundRect">
            <a:avLst>
              <a:gd name="adj" fmla="val 18667"/>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3578" name="Text 9"/>
          <p:cNvSpPr>
            <a:spLocks noChangeArrowheads="1"/>
          </p:cNvSpPr>
          <p:nvPr/>
        </p:nvSpPr>
        <p:spPr bwMode="auto">
          <a:xfrm>
            <a:off x="6845300" y="12693650"/>
            <a:ext cx="233363" cy="280988"/>
          </a:xfrm>
          <a:prstGeom prst="rect">
            <a:avLst/>
          </a:prstGeom>
          <a:noFill/>
          <a:ln w="9525">
            <a:noFill/>
            <a:miter lim="800000"/>
            <a:headEnd/>
            <a:tailEnd/>
          </a:ln>
        </p:spPr>
        <p:txBody>
          <a:bodyPr wrap="none" lIns="0" tIns="0" rIns="0" bIns="0"/>
          <a:lstStyle/>
          <a:p>
            <a:pPr algn="ctr">
              <a:lnSpc>
                <a:spcPts val="2200"/>
              </a:lnSpc>
            </a:pPr>
            <a:r>
              <a:rPr lang="en-US" sz="2200" b="1">
                <a:solidFill>
                  <a:schemeClr val="bg1"/>
                </a:solidFill>
                <a:ea typeface="Unbounded Bold"/>
                <a:cs typeface="Unbounded Bold"/>
              </a:rPr>
              <a:t>2</a:t>
            </a:r>
            <a:endParaRPr lang="en-US" sz="2200">
              <a:solidFill>
                <a:schemeClr val="bg1"/>
              </a:solidFill>
            </a:endParaRPr>
          </a:p>
        </p:txBody>
      </p:sp>
      <p:sp>
        <p:nvSpPr>
          <p:cNvPr id="23579" name="Text 10"/>
          <p:cNvSpPr>
            <a:spLocks noChangeArrowheads="1"/>
          </p:cNvSpPr>
          <p:nvPr/>
        </p:nvSpPr>
        <p:spPr bwMode="auto">
          <a:xfrm>
            <a:off x="4941888" y="13676313"/>
            <a:ext cx="4040187" cy="292100"/>
          </a:xfrm>
          <a:prstGeom prst="rect">
            <a:avLst/>
          </a:prstGeom>
          <a:noFill/>
          <a:ln w="9525">
            <a:noFill/>
            <a:miter lim="800000"/>
            <a:headEnd/>
            <a:tailEnd/>
          </a:ln>
        </p:spPr>
        <p:txBody>
          <a:bodyPr wrap="none" lIns="0" tIns="0" rIns="0" bIns="0"/>
          <a:lstStyle/>
          <a:p>
            <a:pPr marL="685800" indent="-685800" algn="ctr">
              <a:lnSpc>
                <a:spcPts val="2300"/>
              </a:lnSpc>
            </a:pPr>
            <a:r>
              <a:rPr lang="ru-RU" sz="1800" b="1"/>
              <a:t>Default TLS Encryption</a:t>
            </a:r>
          </a:p>
          <a:p>
            <a:pPr marL="685800" indent="-685800" algn="ctr">
              <a:lnSpc>
                <a:spcPts val="2300"/>
              </a:lnSpc>
              <a:buFontTx/>
              <a:buChar char="•"/>
            </a:pPr>
            <a:endParaRPr lang="en-US" sz="1800"/>
          </a:p>
        </p:txBody>
      </p:sp>
      <p:sp>
        <p:nvSpPr>
          <p:cNvPr id="23580" name="Text 11"/>
          <p:cNvSpPr>
            <a:spLocks noChangeArrowheads="1"/>
          </p:cNvSpPr>
          <p:nvPr/>
        </p:nvSpPr>
        <p:spPr bwMode="auto">
          <a:xfrm>
            <a:off x="3416300" y="14081125"/>
            <a:ext cx="7150100" cy="598488"/>
          </a:xfrm>
          <a:prstGeom prst="rect">
            <a:avLst/>
          </a:prstGeom>
          <a:noFill/>
          <a:ln w="9525">
            <a:noFill/>
            <a:miter lim="800000"/>
            <a:headEnd/>
            <a:tailEnd/>
          </a:ln>
        </p:spPr>
        <p:txBody>
          <a:bodyPr lIns="0" tIns="0" rIns="0" bIns="0"/>
          <a:lstStyle/>
          <a:p>
            <a:pPr algn="ctr">
              <a:lnSpc>
                <a:spcPts val="2350"/>
              </a:lnSpc>
            </a:pPr>
            <a:r>
              <a:rPr lang="ru-RU" sz="1600"/>
              <a:t>Manage accounts on socials, extract public data, test apps, and more in strict compliance with GDPR, HIPAA, CCPA regulations. Turn a TLS encryption on/off anytime to switch between higher privacy and faster ping. </a:t>
            </a:r>
            <a:endParaRPr lang="en-US" sz="1600"/>
          </a:p>
        </p:txBody>
      </p:sp>
      <p:sp>
        <p:nvSpPr>
          <p:cNvPr id="23581" name="Shape 12"/>
          <p:cNvSpPr>
            <a:spLocks noChangeArrowheads="1"/>
          </p:cNvSpPr>
          <p:nvPr/>
        </p:nvSpPr>
        <p:spPr bwMode="auto">
          <a:xfrm>
            <a:off x="10326688" y="12177713"/>
            <a:ext cx="23812" cy="655637"/>
          </a:xfrm>
          <a:prstGeom prst="roundRect">
            <a:avLst>
              <a:gd name="adj" fmla="val 344083"/>
            </a:avLst>
          </a:prstGeom>
          <a:gradFill rotWithShape="0">
            <a:gsLst>
              <a:gs pos="0">
                <a:srgbClr val="01A4FF"/>
              </a:gs>
              <a:gs pos="100000">
                <a:srgbClr val="65FF4D"/>
              </a:gs>
            </a:gsLst>
            <a:lin ang="2700000" scaled="1"/>
          </a:gradFill>
          <a:ln w="9525">
            <a:noFill/>
            <a:round/>
            <a:headEnd/>
            <a:tailEnd/>
          </a:ln>
        </p:spPr>
        <p:txBody>
          <a:bodyPr/>
          <a:lstStyle/>
          <a:p>
            <a:endParaRPr lang="ru-RU"/>
          </a:p>
        </p:txBody>
      </p:sp>
      <p:sp>
        <p:nvSpPr>
          <p:cNvPr id="23582" name="Shape 13"/>
          <p:cNvSpPr>
            <a:spLocks noChangeArrowheads="1"/>
          </p:cNvSpPr>
          <p:nvPr/>
        </p:nvSpPr>
        <p:spPr bwMode="auto">
          <a:xfrm>
            <a:off x="10128250" y="12623800"/>
            <a:ext cx="420688" cy="420688"/>
          </a:xfrm>
          <a:prstGeom prst="roundRect">
            <a:avLst>
              <a:gd name="adj" fmla="val 1866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23583" name="Text 14"/>
          <p:cNvSpPr>
            <a:spLocks noChangeArrowheads="1"/>
          </p:cNvSpPr>
          <p:nvPr/>
        </p:nvSpPr>
        <p:spPr bwMode="auto">
          <a:xfrm>
            <a:off x="10220325" y="12693650"/>
            <a:ext cx="236538" cy="280988"/>
          </a:xfrm>
          <a:prstGeom prst="rect">
            <a:avLst/>
          </a:prstGeom>
          <a:noFill/>
          <a:ln w="9525">
            <a:noFill/>
            <a:miter lim="800000"/>
            <a:headEnd/>
            <a:tailEnd/>
          </a:ln>
        </p:spPr>
        <p:txBody>
          <a:bodyPr wrap="none" lIns="0" tIns="0" rIns="0" bIns="0"/>
          <a:lstStyle/>
          <a:p>
            <a:pPr algn="ctr">
              <a:lnSpc>
                <a:spcPts val="2200"/>
              </a:lnSpc>
            </a:pPr>
            <a:r>
              <a:rPr lang="en-US" sz="2200" b="1">
                <a:solidFill>
                  <a:schemeClr val="bg1"/>
                </a:solidFill>
                <a:ea typeface="Unbounded Bold"/>
                <a:cs typeface="Unbounded Bold"/>
              </a:rPr>
              <a:t>3</a:t>
            </a:r>
            <a:endParaRPr lang="en-US" sz="2200">
              <a:solidFill>
                <a:schemeClr val="bg1"/>
              </a:solidFill>
            </a:endParaRPr>
          </a:p>
        </p:txBody>
      </p:sp>
      <p:sp>
        <p:nvSpPr>
          <p:cNvPr id="23584" name="Text 15"/>
          <p:cNvSpPr>
            <a:spLocks noChangeArrowheads="1"/>
          </p:cNvSpPr>
          <p:nvPr/>
        </p:nvSpPr>
        <p:spPr bwMode="auto">
          <a:xfrm>
            <a:off x="8501063" y="10687050"/>
            <a:ext cx="3676650" cy="293688"/>
          </a:xfrm>
          <a:prstGeom prst="rect">
            <a:avLst/>
          </a:prstGeom>
          <a:noFill/>
          <a:ln w="9525">
            <a:noFill/>
            <a:miter lim="800000"/>
            <a:headEnd/>
            <a:tailEnd/>
          </a:ln>
        </p:spPr>
        <p:txBody>
          <a:bodyPr wrap="none" lIns="0" tIns="0" rIns="0" bIns="0"/>
          <a:lstStyle/>
          <a:p>
            <a:pPr marL="685800" indent="-685800" algn="ctr">
              <a:lnSpc>
                <a:spcPts val="2300"/>
              </a:lnSpc>
            </a:pPr>
            <a:r>
              <a:rPr lang="ru-RU" sz="1800" b="1"/>
              <a:t>IPv6 Proxies</a:t>
            </a:r>
          </a:p>
        </p:txBody>
      </p:sp>
      <p:sp>
        <p:nvSpPr>
          <p:cNvPr id="23585" name="Text 16"/>
          <p:cNvSpPr>
            <a:spLocks noChangeArrowheads="1"/>
          </p:cNvSpPr>
          <p:nvPr/>
        </p:nvSpPr>
        <p:spPr bwMode="auto">
          <a:xfrm>
            <a:off x="7048500" y="11091863"/>
            <a:ext cx="6191250" cy="898525"/>
          </a:xfrm>
          <a:prstGeom prst="rect">
            <a:avLst/>
          </a:prstGeom>
          <a:noFill/>
          <a:ln w="9525">
            <a:noFill/>
            <a:miter lim="800000"/>
            <a:headEnd/>
            <a:tailEnd/>
          </a:ln>
        </p:spPr>
        <p:txBody>
          <a:bodyPr lIns="0" tIns="0" rIns="0" bIns="0"/>
          <a:lstStyle/>
          <a:p>
            <a:pPr algn="ctr">
              <a:lnSpc>
                <a:spcPts val="2350"/>
              </a:lnSpc>
            </a:pPr>
            <a:r>
              <a:rPr lang="ru-RU" sz="1600"/>
              <a:t>Empower your data collection routine with IPsec encryption, straight routing, and checks of packets' integrity offered by the IPv6 proxy servers from Astro.     </a:t>
            </a:r>
            <a:endParaRPr lang="en-US" sz="1600"/>
          </a:p>
        </p:txBody>
      </p:sp>
      <p:sp>
        <p:nvSpPr>
          <p:cNvPr id="23586" name="Text 0"/>
          <p:cNvSpPr>
            <a:spLocks noChangeArrowheads="1"/>
          </p:cNvSpPr>
          <p:nvPr/>
        </p:nvSpPr>
        <p:spPr bwMode="auto">
          <a:xfrm>
            <a:off x="860425" y="16119475"/>
            <a:ext cx="10925175" cy="439738"/>
          </a:xfrm>
          <a:prstGeom prst="rect">
            <a:avLst/>
          </a:prstGeom>
          <a:noFill/>
          <a:ln w="9525">
            <a:noFill/>
            <a:miter lim="800000"/>
            <a:headEnd/>
            <a:tailEnd/>
          </a:ln>
        </p:spPr>
        <p:txBody>
          <a:bodyPr wrap="none" lIns="0" tIns="0" rIns="0" bIns="0"/>
          <a:lstStyle/>
          <a:p>
            <a:pPr>
              <a:lnSpc>
                <a:spcPts val="5450"/>
              </a:lnSpc>
            </a:pPr>
            <a:r>
              <a:rPr lang="ru-RU" sz="4300" b="1"/>
              <a:t>Key Steps to Get Started   </a:t>
            </a:r>
            <a:endParaRPr lang="en-US" sz="4300" b="1"/>
          </a:p>
        </p:txBody>
      </p:sp>
      <p:sp>
        <p:nvSpPr>
          <p:cNvPr id="23587" name="Shape 1"/>
          <p:cNvSpPr>
            <a:spLocks noChangeArrowheads="1"/>
          </p:cNvSpPr>
          <p:nvPr/>
        </p:nvSpPr>
        <p:spPr bwMode="auto">
          <a:xfrm>
            <a:off x="290513" y="17325975"/>
            <a:ext cx="2178050" cy="1639888"/>
          </a:xfrm>
          <a:prstGeom prst="roundRect">
            <a:avLst>
              <a:gd name="adj" fmla="val 5704"/>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3588" name="Text 2"/>
          <p:cNvSpPr>
            <a:spLocks noChangeArrowheads="1"/>
          </p:cNvSpPr>
          <p:nvPr/>
        </p:nvSpPr>
        <p:spPr bwMode="auto">
          <a:xfrm>
            <a:off x="520700" y="17922875"/>
            <a:ext cx="144463" cy="446088"/>
          </a:xfrm>
          <a:prstGeom prst="rect">
            <a:avLst/>
          </a:prstGeom>
          <a:noFill/>
          <a:ln w="9525">
            <a:noFill/>
            <a:miter lim="800000"/>
            <a:headEnd/>
            <a:tailEnd/>
          </a:ln>
        </p:spPr>
        <p:txBody>
          <a:bodyPr wrap="none" lIns="0" tIns="0" rIns="0" bIns="0"/>
          <a:lstStyle/>
          <a:p>
            <a:pPr algn="ctr">
              <a:lnSpc>
                <a:spcPts val="3500"/>
              </a:lnSpc>
            </a:pPr>
            <a:r>
              <a:rPr lang="en-US" sz="3800" b="1">
                <a:solidFill>
                  <a:schemeClr val="bg1"/>
                </a:solidFill>
                <a:ea typeface="Unbounded Bold"/>
                <a:cs typeface="Unbounded Bold"/>
              </a:rPr>
              <a:t>1</a:t>
            </a:r>
            <a:endParaRPr lang="en-US" sz="3800">
              <a:solidFill>
                <a:schemeClr val="bg1"/>
              </a:solidFill>
            </a:endParaRPr>
          </a:p>
        </p:txBody>
      </p:sp>
      <p:sp>
        <p:nvSpPr>
          <p:cNvPr id="23589" name="Text 3"/>
          <p:cNvSpPr>
            <a:spLocks noChangeArrowheads="1"/>
          </p:cNvSpPr>
          <p:nvPr/>
        </p:nvSpPr>
        <p:spPr bwMode="auto">
          <a:xfrm>
            <a:off x="2690813" y="17548225"/>
            <a:ext cx="4899025" cy="347663"/>
          </a:xfrm>
          <a:prstGeom prst="rect">
            <a:avLst/>
          </a:prstGeom>
          <a:noFill/>
          <a:ln w="9525">
            <a:noFill/>
            <a:miter lim="800000"/>
            <a:headEnd/>
            <a:tailEnd/>
          </a:ln>
        </p:spPr>
        <p:txBody>
          <a:bodyPr wrap="none" lIns="0" tIns="0" rIns="0" bIns="0"/>
          <a:lstStyle/>
          <a:p>
            <a:pPr>
              <a:lnSpc>
                <a:spcPts val="2700"/>
              </a:lnSpc>
            </a:pPr>
            <a:r>
              <a:rPr lang="ru-RU" sz="2000" b="1"/>
              <a:t>Sign Up for a Free Trial</a:t>
            </a:r>
            <a:r>
              <a:rPr lang="ru-RU" sz="2000"/>
              <a:t> </a:t>
            </a:r>
            <a:endParaRPr lang="en-US" sz="2000"/>
          </a:p>
        </p:txBody>
      </p:sp>
      <p:sp>
        <p:nvSpPr>
          <p:cNvPr id="23590" name="Text 4"/>
          <p:cNvSpPr>
            <a:spLocks noChangeArrowheads="1"/>
          </p:cNvSpPr>
          <p:nvPr/>
        </p:nvSpPr>
        <p:spPr bwMode="auto">
          <a:xfrm>
            <a:off x="2690813" y="18030825"/>
            <a:ext cx="10445750" cy="712788"/>
          </a:xfrm>
          <a:prstGeom prst="rect">
            <a:avLst/>
          </a:prstGeom>
          <a:noFill/>
          <a:ln w="9525">
            <a:noFill/>
            <a:miter lim="800000"/>
            <a:headEnd/>
            <a:tailEnd/>
          </a:ln>
        </p:spPr>
        <p:txBody>
          <a:bodyPr lIns="0" tIns="0" rIns="0" bIns="0"/>
          <a:lstStyle/>
          <a:p>
            <a:pPr>
              <a:lnSpc>
                <a:spcPts val="2800"/>
              </a:lnSpc>
            </a:pPr>
            <a:r>
              <a:rPr lang="ru-RU" sz="1800"/>
              <a:t>Create an account on the official Astro website to explore all features of the AML and KYC-compliant rotating proxy servers at no charge. </a:t>
            </a:r>
            <a:endParaRPr lang="en-US" sz="1800"/>
          </a:p>
        </p:txBody>
      </p:sp>
      <p:sp>
        <p:nvSpPr>
          <p:cNvPr id="23591" name="Shape 5"/>
          <p:cNvSpPr>
            <a:spLocks noChangeArrowheads="1"/>
          </p:cNvSpPr>
          <p:nvPr/>
        </p:nvSpPr>
        <p:spPr bwMode="auto">
          <a:xfrm>
            <a:off x="2579688" y="18951575"/>
            <a:ext cx="10669587" cy="14288"/>
          </a:xfrm>
          <a:prstGeom prst="roundRect">
            <a:avLst>
              <a:gd name="adj" fmla="val 614310"/>
            </a:avLst>
          </a:prstGeom>
          <a:solidFill>
            <a:srgbClr val="BCDBD4"/>
          </a:solidFill>
          <a:ln w="9525">
            <a:noFill/>
            <a:round/>
            <a:headEnd/>
            <a:tailEnd/>
          </a:ln>
        </p:spPr>
        <p:txBody>
          <a:bodyPr/>
          <a:lstStyle/>
          <a:p>
            <a:endParaRPr lang="ru-RU"/>
          </a:p>
        </p:txBody>
      </p:sp>
      <p:sp>
        <p:nvSpPr>
          <p:cNvPr id="23592" name="Shape 6"/>
          <p:cNvSpPr>
            <a:spLocks noChangeArrowheads="1"/>
          </p:cNvSpPr>
          <p:nvPr/>
        </p:nvSpPr>
        <p:spPr bwMode="auto">
          <a:xfrm>
            <a:off x="290513" y="19076988"/>
            <a:ext cx="4356100" cy="1998662"/>
          </a:xfrm>
          <a:prstGeom prst="roundRect">
            <a:avLst>
              <a:gd name="adj" fmla="val 4685"/>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23593" name="Text 7"/>
          <p:cNvSpPr>
            <a:spLocks noChangeArrowheads="1"/>
          </p:cNvSpPr>
          <p:nvPr/>
        </p:nvSpPr>
        <p:spPr bwMode="auto">
          <a:xfrm>
            <a:off x="520700" y="19853275"/>
            <a:ext cx="231775" cy="446088"/>
          </a:xfrm>
          <a:prstGeom prst="rect">
            <a:avLst/>
          </a:prstGeom>
          <a:noFill/>
          <a:ln w="9525">
            <a:noFill/>
            <a:miter lim="800000"/>
            <a:headEnd/>
            <a:tailEnd/>
          </a:ln>
        </p:spPr>
        <p:txBody>
          <a:bodyPr wrap="none" lIns="0" tIns="0" rIns="0" bIns="0"/>
          <a:lstStyle/>
          <a:p>
            <a:pPr algn="ctr">
              <a:lnSpc>
                <a:spcPts val="3500"/>
              </a:lnSpc>
            </a:pPr>
            <a:r>
              <a:rPr lang="en-US" sz="3800" b="1">
                <a:solidFill>
                  <a:schemeClr val="bg1"/>
                </a:solidFill>
                <a:ea typeface="Unbounded Bold"/>
                <a:cs typeface="Unbounded Bold"/>
              </a:rPr>
              <a:t>2</a:t>
            </a:r>
            <a:endParaRPr lang="en-US" sz="3800">
              <a:solidFill>
                <a:schemeClr val="bg1"/>
              </a:solidFill>
            </a:endParaRPr>
          </a:p>
        </p:txBody>
      </p:sp>
      <p:sp>
        <p:nvSpPr>
          <p:cNvPr id="23594" name="Text 8"/>
          <p:cNvSpPr>
            <a:spLocks noChangeArrowheads="1"/>
          </p:cNvSpPr>
          <p:nvPr/>
        </p:nvSpPr>
        <p:spPr bwMode="auto">
          <a:xfrm>
            <a:off x="4868863" y="19300825"/>
            <a:ext cx="5095875" cy="347663"/>
          </a:xfrm>
          <a:prstGeom prst="rect">
            <a:avLst/>
          </a:prstGeom>
          <a:noFill/>
          <a:ln w="9525">
            <a:noFill/>
            <a:miter lim="800000"/>
            <a:headEnd/>
            <a:tailEnd/>
          </a:ln>
        </p:spPr>
        <p:txBody>
          <a:bodyPr wrap="none" lIns="0" tIns="0" rIns="0" bIns="0"/>
          <a:lstStyle/>
          <a:p>
            <a:pPr marL="685800" indent="-685800">
              <a:lnSpc>
                <a:spcPts val="2700"/>
              </a:lnSpc>
            </a:pPr>
            <a:r>
              <a:rPr lang="ru-RU" sz="2000" b="1"/>
              <a:t>Experience Full-Fledged Proxy Access</a:t>
            </a:r>
          </a:p>
          <a:p>
            <a:pPr marL="685800" indent="-685800">
              <a:lnSpc>
                <a:spcPts val="2700"/>
              </a:lnSpc>
              <a:buFontTx/>
              <a:buChar char="•"/>
            </a:pPr>
            <a:endParaRPr lang="en-US" sz="2000"/>
          </a:p>
        </p:txBody>
      </p:sp>
      <p:sp>
        <p:nvSpPr>
          <p:cNvPr id="23595" name="Text 9"/>
          <p:cNvSpPr>
            <a:spLocks noChangeArrowheads="1"/>
          </p:cNvSpPr>
          <p:nvPr/>
        </p:nvSpPr>
        <p:spPr bwMode="auto">
          <a:xfrm>
            <a:off x="4868863" y="19781838"/>
            <a:ext cx="8572500" cy="1069975"/>
          </a:xfrm>
          <a:prstGeom prst="rect">
            <a:avLst/>
          </a:prstGeom>
          <a:noFill/>
          <a:ln w="9525">
            <a:noFill/>
            <a:miter lim="800000"/>
            <a:headEnd/>
            <a:tailEnd/>
          </a:ln>
        </p:spPr>
        <p:txBody>
          <a:bodyPr lIns="0" tIns="0" rIns="0" bIns="0"/>
          <a:lstStyle/>
          <a:p>
            <a:pPr>
              <a:lnSpc>
                <a:spcPts val="2800"/>
              </a:lnSpc>
            </a:pPr>
            <a:r>
              <a:rPr lang="ru-RU" sz="1800"/>
              <a:t>Get an instant account top</a:t>
            </a:r>
            <a:r>
              <a:rPr lang="en-US" sz="1800"/>
              <a:t>-</a:t>
            </a:r>
            <a:r>
              <a:rPr lang="ru-RU" sz="1800"/>
              <a:t>up </a:t>
            </a:r>
            <a:r>
              <a:rPr lang="en-US" sz="1800"/>
              <a:t>and</a:t>
            </a:r>
            <a:r>
              <a:rPr lang="ru-RU" sz="1800"/>
              <a:t> buy residential IPs, 4G/5G/LTE or datacenter proxies. Rotate external IP addresses, export settings to your software, check ping and pool size. </a:t>
            </a:r>
            <a:r>
              <a:rPr lang="en-US" sz="1800"/>
              <a:t>Web d</a:t>
            </a:r>
            <a:r>
              <a:rPr lang="ru-RU" sz="1800"/>
              <a:t>ashboard </a:t>
            </a:r>
            <a:r>
              <a:rPr lang="en-US" sz="1800"/>
              <a:t>has </a:t>
            </a:r>
            <a:r>
              <a:rPr lang="ru-RU" sz="1800"/>
              <a:t>features</a:t>
            </a:r>
            <a:r>
              <a:rPr lang="en-US" sz="1800"/>
              <a:t> like</a:t>
            </a:r>
            <a:r>
              <a:rPr lang="ru-RU" sz="1800"/>
              <a:t> statistics, API</a:t>
            </a:r>
            <a:r>
              <a:rPr lang="en-US" sz="1800"/>
              <a:t>, </a:t>
            </a:r>
            <a:r>
              <a:rPr lang="ru-RU" sz="1800"/>
              <a:t>URL-based control. </a:t>
            </a:r>
            <a:endParaRPr lang="en-US" sz="1800"/>
          </a:p>
        </p:txBody>
      </p:sp>
      <p:sp>
        <p:nvSpPr>
          <p:cNvPr id="23596" name="Shape 10"/>
          <p:cNvSpPr>
            <a:spLocks noChangeArrowheads="1"/>
          </p:cNvSpPr>
          <p:nvPr/>
        </p:nvSpPr>
        <p:spPr bwMode="auto">
          <a:xfrm>
            <a:off x="4757738" y="21059775"/>
            <a:ext cx="8491537" cy="15875"/>
          </a:xfrm>
          <a:prstGeom prst="roundRect">
            <a:avLst>
              <a:gd name="adj" fmla="val 614310"/>
            </a:avLst>
          </a:prstGeom>
          <a:solidFill>
            <a:srgbClr val="BCDBD4"/>
          </a:solidFill>
          <a:ln w="9525">
            <a:noFill/>
            <a:round/>
            <a:headEnd/>
            <a:tailEnd/>
          </a:ln>
        </p:spPr>
        <p:txBody>
          <a:bodyPr/>
          <a:lstStyle/>
          <a:p>
            <a:endParaRPr lang="ru-RU"/>
          </a:p>
        </p:txBody>
      </p:sp>
      <p:sp>
        <p:nvSpPr>
          <p:cNvPr id="23597" name="Shape 11"/>
          <p:cNvSpPr>
            <a:spLocks noChangeArrowheads="1"/>
          </p:cNvSpPr>
          <p:nvPr/>
        </p:nvSpPr>
        <p:spPr bwMode="auto">
          <a:xfrm>
            <a:off x="290513" y="21186775"/>
            <a:ext cx="6534150" cy="1997075"/>
          </a:xfrm>
          <a:prstGeom prst="roundRect">
            <a:avLst>
              <a:gd name="adj" fmla="val 4685"/>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3598" name="Text 12"/>
          <p:cNvSpPr>
            <a:spLocks noChangeArrowheads="1"/>
          </p:cNvSpPr>
          <p:nvPr/>
        </p:nvSpPr>
        <p:spPr bwMode="auto">
          <a:xfrm>
            <a:off x="520700" y="21963063"/>
            <a:ext cx="233363" cy="444500"/>
          </a:xfrm>
          <a:prstGeom prst="rect">
            <a:avLst/>
          </a:prstGeom>
          <a:noFill/>
          <a:ln w="9525">
            <a:noFill/>
            <a:miter lim="800000"/>
            <a:headEnd/>
            <a:tailEnd/>
          </a:ln>
        </p:spPr>
        <p:txBody>
          <a:bodyPr wrap="none" lIns="0" tIns="0" rIns="0" bIns="0"/>
          <a:lstStyle/>
          <a:p>
            <a:pPr algn="ctr">
              <a:lnSpc>
                <a:spcPts val="3500"/>
              </a:lnSpc>
            </a:pPr>
            <a:r>
              <a:rPr lang="en-US" sz="3800" b="1">
                <a:solidFill>
                  <a:schemeClr val="bg1"/>
                </a:solidFill>
                <a:ea typeface="Unbounded Bold"/>
                <a:cs typeface="Unbounded Bold"/>
              </a:rPr>
              <a:t>3</a:t>
            </a:r>
            <a:endParaRPr lang="en-US" sz="3800">
              <a:solidFill>
                <a:schemeClr val="bg1"/>
              </a:solidFill>
            </a:endParaRPr>
          </a:p>
        </p:txBody>
      </p:sp>
      <p:sp>
        <p:nvSpPr>
          <p:cNvPr id="23599" name="Text 13"/>
          <p:cNvSpPr>
            <a:spLocks noChangeArrowheads="1"/>
          </p:cNvSpPr>
          <p:nvPr/>
        </p:nvSpPr>
        <p:spPr bwMode="auto">
          <a:xfrm>
            <a:off x="7048500" y="21409025"/>
            <a:ext cx="4043363" cy="349250"/>
          </a:xfrm>
          <a:prstGeom prst="rect">
            <a:avLst/>
          </a:prstGeom>
          <a:noFill/>
          <a:ln w="9525">
            <a:noFill/>
            <a:miter lim="800000"/>
            <a:headEnd/>
            <a:tailEnd/>
          </a:ln>
        </p:spPr>
        <p:txBody>
          <a:bodyPr wrap="none" lIns="0" tIns="0" rIns="0" bIns="0"/>
          <a:lstStyle/>
          <a:p>
            <a:pPr marL="685800" indent="-685800">
              <a:lnSpc>
                <a:spcPts val="2700"/>
              </a:lnSpc>
            </a:pPr>
            <a:r>
              <a:rPr lang="ru-RU" sz="2000" b="1"/>
              <a:t>Contact Support for </a:t>
            </a:r>
            <a:r>
              <a:rPr lang="en-US" sz="2000" b="1"/>
              <a:t>a </a:t>
            </a:r>
            <a:r>
              <a:rPr lang="ru-RU" sz="2000" b="1"/>
              <a:t>Free Proxy Trial</a:t>
            </a:r>
          </a:p>
        </p:txBody>
      </p:sp>
      <p:sp>
        <p:nvSpPr>
          <p:cNvPr id="23600" name="Text 14"/>
          <p:cNvSpPr>
            <a:spLocks noChangeArrowheads="1"/>
          </p:cNvSpPr>
          <p:nvPr/>
        </p:nvSpPr>
        <p:spPr bwMode="auto">
          <a:xfrm>
            <a:off x="7048500" y="21891625"/>
            <a:ext cx="6435725" cy="1069975"/>
          </a:xfrm>
          <a:prstGeom prst="rect">
            <a:avLst/>
          </a:prstGeom>
          <a:noFill/>
          <a:ln w="9525">
            <a:noFill/>
            <a:miter lim="800000"/>
            <a:headEnd/>
            <a:tailEnd/>
          </a:ln>
        </p:spPr>
        <p:txBody>
          <a:bodyPr lIns="0" tIns="0" rIns="0" bIns="0"/>
          <a:lstStyle/>
          <a:p>
            <a:pPr>
              <a:lnSpc>
                <a:spcPts val="2800"/>
              </a:lnSpc>
            </a:pPr>
            <a:r>
              <a:rPr lang="ru-RU" sz="1800"/>
              <a:t>After signing in</a:t>
            </a:r>
            <a:r>
              <a:rPr lang="en-US" sz="1800"/>
              <a:t>,</a:t>
            </a:r>
            <a:r>
              <a:rPr lang="ru-RU" sz="1800"/>
              <a:t> follow the links in the pop-up window to get a free trial access from AI-based bot. Select between Facebook </a:t>
            </a:r>
            <a:r>
              <a:rPr lang="en-US" sz="1800"/>
              <a:t>and</a:t>
            </a:r>
            <a:r>
              <a:rPr lang="ru-RU" sz="1800"/>
              <a:t> Telegram. Requests are processed automatically 24/7. </a:t>
            </a:r>
            <a:endParaRPr lang="en-US" sz="1800"/>
          </a:p>
        </p:txBody>
      </p:sp>
      <p:sp>
        <p:nvSpPr>
          <p:cNvPr id="23601" name="Shape 2"/>
          <p:cNvSpPr>
            <a:spLocks noChangeArrowheads="1"/>
          </p:cNvSpPr>
          <p:nvPr/>
        </p:nvSpPr>
        <p:spPr bwMode="auto">
          <a:xfrm flipV="1">
            <a:off x="2579688" y="18891250"/>
            <a:ext cx="11136312" cy="46038"/>
          </a:xfrm>
          <a:prstGeom prst="roundRect">
            <a:avLst>
              <a:gd name="adj" fmla="val 374667"/>
            </a:avLst>
          </a:prstGeom>
          <a:gradFill rotWithShape="0">
            <a:gsLst>
              <a:gs pos="0">
                <a:srgbClr val="01A4FF"/>
              </a:gs>
              <a:gs pos="100000">
                <a:srgbClr val="65FF4D"/>
              </a:gs>
            </a:gsLst>
            <a:lin ang="2700000" scaled="1"/>
          </a:gradFill>
          <a:ln w="9525">
            <a:noFill/>
            <a:round/>
            <a:headEnd/>
            <a:tailEnd/>
          </a:ln>
        </p:spPr>
        <p:txBody>
          <a:bodyPr/>
          <a:lstStyle/>
          <a:p>
            <a:endParaRPr lang="ru-RU"/>
          </a:p>
        </p:txBody>
      </p:sp>
      <p:sp>
        <p:nvSpPr>
          <p:cNvPr id="23602" name="Shape 2"/>
          <p:cNvSpPr>
            <a:spLocks noChangeArrowheads="1"/>
          </p:cNvSpPr>
          <p:nvPr/>
        </p:nvSpPr>
        <p:spPr bwMode="auto">
          <a:xfrm flipV="1">
            <a:off x="4757738" y="20993100"/>
            <a:ext cx="8958262" cy="46038"/>
          </a:xfrm>
          <a:prstGeom prst="roundRect">
            <a:avLst>
              <a:gd name="adj" fmla="val 374667"/>
            </a:avLst>
          </a:prstGeom>
          <a:gradFill rotWithShape="0">
            <a:gsLst>
              <a:gs pos="0">
                <a:srgbClr val="0BA8FF"/>
              </a:gs>
              <a:gs pos="100000">
                <a:srgbClr val="65FF4D"/>
              </a:gs>
            </a:gsLst>
            <a:lin ang="2700000" scaled="1"/>
          </a:gradFill>
          <a:ln w="9525">
            <a:noFill/>
            <a:round/>
            <a:headEnd/>
            <a:tailEnd/>
          </a:ln>
        </p:spPr>
        <p:txBody>
          <a:bodyPr/>
          <a:lstStyle/>
          <a:p>
            <a:endParaRPr lang="ru-RU"/>
          </a:p>
        </p:txBody>
      </p:sp>
      <p:sp>
        <p:nvSpPr>
          <p:cNvPr id="23603" name="Shape 2"/>
          <p:cNvSpPr>
            <a:spLocks noChangeArrowheads="1"/>
          </p:cNvSpPr>
          <p:nvPr/>
        </p:nvSpPr>
        <p:spPr bwMode="auto">
          <a:xfrm flipV="1">
            <a:off x="7042150" y="23055263"/>
            <a:ext cx="6673850" cy="73025"/>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 name="Номер слайда 1"/>
          <p:cNvSpPr>
            <a:spLocks noGrp="1"/>
          </p:cNvSpPr>
          <p:nvPr>
            <p:ph type="sldNum" sz="quarter" idx="12"/>
          </p:nvPr>
        </p:nvSpPr>
        <p:spPr>
          <a:xfrm>
            <a:off x="9686925" y="22585363"/>
            <a:ext cx="3086100" cy="1298575"/>
          </a:xfrm>
        </p:spPr>
        <p:txBody>
          <a:bodyPr/>
          <a:lstStyle/>
          <a:p>
            <a:pPr>
              <a:defRPr/>
            </a:pPr>
            <a:fld id="{4FB6F61A-289F-43AC-9303-5F5AEE450B1C}" type="slidenum">
              <a:rPr lang="ru-RU" smtClean="0"/>
              <a:pPr>
                <a:defRPr/>
              </a:pPr>
              <a:t>10</a:t>
            </a:fld>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Рисунок 1"/>
          <p:cNvPicPr>
            <a:picLocks noChangeAspect="1"/>
          </p:cNvPicPr>
          <p:nvPr/>
        </p:nvPicPr>
        <p:blipFill>
          <a:blip r:embed="rId2"/>
          <a:srcRect/>
          <a:stretch>
            <a:fillRect/>
          </a:stretch>
        </p:blipFill>
        <p:spPr bwMode="auto">
          <a:xfrm>
            <a:off x="1903413" y="9910763"/>
            <a:ext cx="11360150" cy="6700837"/>
          </a:xfrm>
          <a:prstGeom prst="rect">
            <a:avLst/>
          </a:prstGeom>
          <a:noFill/>
          <a:ln w="9525">
            <a:noFill/>
            <a:miter lim="800000"/>
            <a:headEnd/>
            <a:tailEnd/>
          </a:ln>
        </p:spPr>
      </p:pic>
      <p:sp>
        <p:nvSpPr>
          <p:cNvPr id="3" name="Text 0"/>
          <p:cNvSpPr/>
          <p:nvPr/>
        </p:nvSpPr>
        <p:spPr>
          <a:xfrm>
            <a:off x="6159500" y="1381125"/>
            <a:ext cx="7556500" cy="2835275"/>
          </a:xfrm>
          <a:prstGeom prst="rect">
            <a:avLst/>
          </a:prstGeom>
          <a:noFill/>
          <a:ln/>
        </p:spPr>
        <p:txBody>
          <a:bodyPr lIns="0" tIns="0" rIns="0" bIns="0"/>
          <a:lstStyle/>
          <a:p>
            <a:pPr fontAlgn="auto">
              <a:lnSpc>
                <a:spcPts val="5550"/>
              </a:lnSpc>
              <a:spcBef>
                <a:spcPts val="0"/>
              </a:spcBef>
              <a:spcAft>
                <a:spcPts val="0"/>
              </a:spcAft>
              <a:defRPr/>
            </a:pPr>
            <a:r>
              <a:rPr lang="en-US" sz="4450" b="1" dirty="0">
                <a:latin typeface="Arial" panose="020B0604020202020204" pitchFamily="34" charset="0"/>
                <a:ea typeface="Unbounded Bold" pitchFamily="34" charset="-122"/>
                <a:cs typeface="Arial" panose="020B0604020202020204" pitchFamily="34" charset="0"/>
              </a:rPr>
              <a:t>Astro's Dynamic Proxy IP Rotation: Boosting Access &amp; Data Quality</a:t>
            </a:r>
            <a:endParaRPr lang="en-US" sz="4450" dirty="0">
              <a:latin typeface="Arial" panose="020B0604020202020204" pitchFamily="34" charset="0"/>
              <a:cs typeface="Arial" panose="020B0604020202020204" pitchFamily="34" charset="0"/>
            </a:endParaRPr>
          </a:p>
        </p:txBody>
      </p:sp>
      <p:sp>
        <p:nvSpPr>
          <p:cNvPr id="24579" name="Text 0"/>
          <p:cNvSpPr>
            <a:spLocks noChangeArrowheads="1"/>
          </p:cNvSpPr>
          <p:nvPr/>
        </p:nvSpPr>
        <p:spPr bwMode="auto">
          <a:xfrm>
            <a:off x="6188075" y="3201988"/>
            <a:ext cx="4410075" cy="896937"/>
          </a:xfrm>
          <a:prstGeom prst="rect">
            <a:avLst/>
          </a:prstGeom>
          <a:noFill/>
          <a:ln w="9525">
            <a:noFill/>
            <a:miter lim="800000"/>
            <a:headEnd/>
            <a:tailEnd/>
          </a:ln>
        </p:spPr>
        <p:txBody>
          <a:bodyPr wrap="none" lIns="0" tIns="0" rIns="0" bIns="0"/>
          <a:lstStyle/>
          <a:p>
            <a:pPr>
              <a:lnSpc>
                <a:spcPts val="5550"/>
              </a:lnSpc>
            </a:pPr>
            <a:endParaRPr lang="en-US" sz="3200"/>
          </a:p>
        </p:txBody>
      </p:sp>
      <p:sp>
        <p:nvSpPr>
          <p:cNvPr id="24580" name="Text 1"/>
          <p:cNvSpPr>
            <a:spLocks noChangeArrowheads="1"/>
          </p:cNvSpPr>
          <p:nvPr/>
        </p:nvSpPr>
        <p:spPr bwMode="auto">
          <a:xfrm>
            <a:off x="6159500" y="4368800"/>
            <a:ext cx="3240088" cy="354013"/>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Why Rotate?</a:t>
            </a:r>
            <a:endParaRPr lang="en-US" sz="2200"/>
          </a:p>
        </p:txBody>
      </p:sp>
      <p:sp>
        <p:nvSpPr>
          <p:cNvPr id="9" name="Text 2"/>
          <p:cNvSpPr/>
          <p:nvPr/>
        </p:nvSpPr>
        <p:spPr>
          <a:xfrm>
            <a:off x="6159500" y="4979988"/>
            <a:ext cx="7137400" cy="108902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IP rotation is crucial for accessing websites securely and effectively. It helps prevent IP flagging, where websites block access due to excessive requests from a single IP.</a:t>
            </a:r>
            <a:endParaRPr lang="en-US" sz="1750" dirty="0">
              <a:latin typeface="Arial" panose="020B0604020202020204" pitchFamily="34" charset="0"/>
              <a:cs typeface="Arial" panose="020B0604020202020204" pitchFamily="34" charset="0"/>
            </a:endParaRPr>
          </a:p>
        </p:txBody>
      </p:sp>
      <p:sp>
        <p:nvSpPr>
          <p:cNvPr id="24582" name="Text 3"/>
          <p:cNvSpPr>
            <a:spLocks noChangeArrowheads="1"/>
          </p:cNvSpPr>
          <p:nvPr/>
        </p:nvSpPr>
        <p:spPr bwMode="auto">
          <a:xfrm>
            <a:off x="6159500" y="6537325"/>
            <a:ext cx="3240088" cy="355600"/>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How it Works</a:t>
            </a:r>
            <a:endParaRPr lang="en-US" sz="2200"/>
          </a:p>
        </p:txBody>
      </p:sp>
      <p:sp>
        <p:nvSpPr>
          <p:cNvPr id="11" name="Text 4"/>
          <p:cNvSpPr/>
          <p:nvPr/>
        </p:nvSpPr>
        <p:spPr>
          <a:xfrm>
            <a:off x="6159500" y="7118350"/>
            <a:ext cx="7137400" cy="108902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Astro dynamically changes your proxy's IP address based on your chosen settings, ensuring seamless access to target websites.</a:t>
            </a:r>
            <a:endParaRPr lang="en-US" sz="1750" dirty="0">
              <a:latin typeface="Arial" panose="020B0604020202020204" pitchFamily="34" charset="0"/>
              <a:cs typeface="Arial" panose="020B0604020202020204" pitchFamily="34" charset="0"/>
            </a:endParaRPr>
          </a:p>
        </p:txBody>
      </p:sp>
      <p:sp>
        <p:nvSpPr>
          <p:cNvPr id="13" name="Text 0"/>
          <p:cNvSpPr/>
          <p:nvPr/>
        </p:nvSpPr>
        <p:spPr>
          <a:xfrm>
            <a:off x="1303338" y="9091613"/>
            <a:ext cx="7556500" cy="1416050"/>
          </a:xfrm>
          <a:prstGeom prst="rect">
            <a:avLst/>
          </a:prstGeom>
          <a:noFill/>
          <a:ln/>
        </p:spPr>
        <p:txBody>
          <a:bodyPr lIns="0" tIns="0" rIns="0" bIns="0"/>
          <a:lstStyle/>
          <a:p>
            <a:pPr fontAlgn="auto">
              <a:lnSpc>
                <a:spcPts val="5550"/>
              </a:lnSpc>
              <a:spcBef>
                <a:spcPts val="0"/>
              </a:spcBef>
              <a:spcAft>
                <a:spcPts val="0"/>
              </a:spcAft>
              <a:defRPr/>
            </a:pPr>
            <a:r>
              <a:rPr lang="en-US" sz="4450" b="1" dirty="0">
                <a:latin typeface="Arial" panose="020B0604020202020204" pitchFamily="34" charset="0"/>
                <a:ea typeface="Unbounded Bold" pitchFamily="34" charset="-122"/>
                <a:cs typeface="Arial" panose="020B0604020202020204" pitchFamily="34" charset="0"/>
              </a:rPr>
              <a:t>Customizing IP Rotation</a:t>
            </a:r>
            <a:endParaRPr lang="en-US" sz="4450" dirty="0">
              <a:latin typeface="Arial" panose="020B0604020202020204" pitchFamily="34" charset="0"/>
              <a:cs typeface="Arial" panose="020B0604020202020204" pitchFamily="34" charset="0"/>
            </a:endParaRPr>
          </a:p>
        </p:txBody>
      </p:sp>
      <p:sp>
        <p:nvSpPr>
          <p:cNvPr id="24585" name="Shape 1"/>
          <p:cNvSpPr>
            <a:spLocks noChangeArrowheads="1"/>
          </p:cNvSpPr>
          <p:nvPr/>
        </p:nvSpPr>
        <p:spPr bwMode="auto">
          <a:xfrm>
            <a:off x="444500" y="10718800"/>
            <a:ext cx="509588" cy="509588"/>
          </a:xfrm>
          <a:prstGeom prst="roundRect">
            <a:avLst>
              <a:gd name="adj" fmla="val 18671"/>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15" name="Text 2"/>
          <p:cNvSpPr/>
          <p:nvPr/>
        </p:nvSpPr>
        <p:spPr>
          <a:xfrm>
            <a:off x="638175" y="10793413"/>
            <a:ext cx="176213" cy="341312"/>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1</a:t>
            </a:r>
            <a:endParaRPr lang="en-US" sz="2650" dirty="0">
              <a:solidFill>
                <a:schemeClr val="bg1"/>
              </a:solidFill>
              <a:latin typeface="Arial" panose="020B0604020202020204" pitchFamily="34" charset="0"/>
              <a:cs typeface="Arial" panose="020B0604020202020204" pitchFamily="34" charset="0"/>
            </a:endParaRPr>
          </a:p>
        </p:txBody>
      </p:sp>
      <p:sp>
        <p:nvSpPr>
          <p:cNvPr id="24587" name="Text 3"/>
          <p:cNvSpPr>
            <a:spLocks noChangeArrowheads="1"/>
          </p:cNvSpPr>
          <p:nvPr/>
        </p:nvSpPr>
        <p:spPr bwMode="auto">
          <a:xfrm>
            <a:off x="1069975" y="10837863"/>
            <a:ext cx="2835275" cy="354012"/>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By Timer</a:t>
            </a:r>
            <a:endParaRPr lang="en-US" sz="2200"/>
          </a:p>
        </p:txBody>
      </p:sp>
      <p:sp>
        <p:nvSpPr>
          <p:cNvPr id="17" name="Text 4"/>
          <p:cNvSpPr/>
          <p:nvPr/>
        </p:nvSpPr>
        <p:spPr>
          <a:xfrm>
            <a:off x="1030288" y="11383963"/>
            <a:ext cx="5094287" cy="145097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Set a fixed time interval for IP changes, ensuring regular updates. Ideal for consistent data collection.</a:t>
            </a:r>
            <a:endParaRPr lang="en-US" sz="1750" dirty="0">
              <a:latin typeface="Arial" panose="020B0604020202020204" pitchFamily="34" charset="0"/>
              <a:cs typeface="Arial" panose="020B0604020202020204" pitchFamily="34" charset="0"/>
            </a:endParaRPr>
          </a:p>
        </p:txBody>
      </p:sp>
      <p:sp>
        <p:nvSpPr>
          <p:cNvPr id="24589" name="Shape 5"/>
          <p:cNvSpPr>
            <a:spLocks noChangeArrowheads="1"/>
          </p:cNvSpPr>
          <p:nvPr/>
        </p:nvSpPr>
        <p:spPr bwMode="auto">
          <a:xfrm>
            <a:off x="520700" y="12763500"/>
            <a:ext cx="509588" cy="511175"/>
          </a:xfrm>
          <a:prstGeom prst="roundRect">
            <a:avLst>
              <a:gd name="adj" fmla="val 18671"/>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19" name="Text 6"/>
          <p:cNvSpPr/>
          <p:nvPr/>
        </p:nvSpPr>
        <p:spPr>
          <a:xfrm>
            <a:off x="585788" y="12874625"/>
            <a:ext cx="333375" cy="330200"/>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2</a:t>
            </a:r>
            <a:endParaRPr lang="en-US" sz="2650" dirty="0">
              <a:solidFill>
                <a:schemeClr val="bg1"/>
              </a:solidFill>
              <a:latin typeface="Arial" panose="020B0604020202020204" pitchFamily="34" charset="0"/>
              <a:cs typeface="Arial" panose="020B0604020202020204" pitchFamily="34" charset="0"/>
            </a:endParaRPr>
          </a:p>
        </p:txBody>
      </p:sp>
      <p:sp>
        <p:nvSpPr>
          <p:cNvPr id="24591" name="Text 7"/>
          <p:cNvSpPr>
            <a:spLocks noChangeArrowheads="1"/>
          </p:cNvSpPr>
          <p:nvPr/>
        </p:nvSpPr>
        <p:spPr bwMode="auto">
          <a:xfrm>
            <a:off x="1125538" y="12850813"/>
            <a:ext cx="2835275" cy="354012"/>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By Link</a:t>
            </a:r>
            <a:endParaRPr lang="en-US" sz="2200"/>
          </a:p>
        </p:txBody>
      </p:sp>
      <p:sp>
        <p:nvSpPr>
          <p:cNvPr id="21" name="Text 8"/>
          <p:cNvSpPr/>
          <p:nvPr/>
        </p:nvSpPr>
        <p:spPr>
          <a:xfrm>
            <a:off x="1117600" y="13388975"/>
            <a:ext cx="4954588" cy="145097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Change IP addresses through a custom URL, providing granular control over rotation frequency.</a:t>
            </a:r>
            <a:endParaRPr lang="en-US" sz="1750" dirty="0">
              <a:latin typeface="Arial" panose="020B0604020202020204" pitchFamily="34" charset="0"/>
              <a:cs typeface="Arial" panose="020B0604020202020204" pitchFamily="34" charset="0"/>
            </a:endParaRPr>
          </a:p>
        </p:txBody>
      </p:sp>
      <p:sp>
        <p:nvSpPr>
          <p:cNvPr id="24593" name="Shape 9"/>
          <p:cNvSpPr>
            <a:spLocks noChangeArrowheads="1"/>
          </p:cNvSpPr>
          <p:nvPr/>
        </p:nvSpPr>
        <p:spPr bwMode="auto">
          <a:xfrm>
            <a:off x="539750" y="14660563"/>
            <a:ext cx="511175" cy="511175"/>
          </a:xfrm>
          <a:prstGeom prst="roundRect">
            <a:avLst>
              <a:gd name="adj" fmla="val 18671"/>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23" name="Text 10"/>
          <p:cNvSpPr/>
          <p:nvPr/>
        </p:nvSpPr>
        <p:spPr>
          <a:xfrm>
            <a:off x="666750" y="14708188"/>
            <a:ext cx="285750" cy="339725"/>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3</a:t>
            </a:r>
            <a:endParaRPr lang="en-US" sz="2650" dirty="0">
              <a:solidFill>
                <a:schemeClr val="bg1"/>
              </a:solidFill>
              <a:latin typeface="Arial" panose="020B0604020202020204" pitchFamily="34" charset="0"/>
              <a:cs typeface="Arial" panose="020B0604020202020204" pitchFamily="34" charset="0"/>
            </a:endParaRPr>
          </a:p>
        </p:txBody>
      </p:sp>
      <p:sp>
        <p:nvSpPr>
          <p:cNvPr id="24595" name="Text 11"/>
          <p:cNvSpPr>
            <a:spLocks noChangeArrowheads="1"/>
          </p:cNvSpPr>
          <p:nvPr/>
        </p:nvSpPr>
        <p:spPr bwMode="auto">
          <a:xfrm>
            <a:off x="1163638" y="14827250"/>
            <a:ext cx="2835275" cy="354013"/>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By City</a:t>
            </a:r>
            <a:endParaRPr lang="en-US" sz="2200"/>
          </a:p>
        </p:txBody>
      </p:sp>
      <p:sp>
        <p:nvSpPr>
          <p:cNvPr id="24596" name="Text 12"/>
          <p:cNvSpPr>
            <a:spLocks noChangeArrowheads="1"/>
          </p:cNvSpPr>
          <p:nvPr/>
        </p:nvSpPr>
        <p:spPr bwMode="auto">
          <a:xfrm>
            <a:off x="1136650" y="15298738"/>
            <a:ext cx="4929188" cy="725487"/>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Rotate IPs within a specific city, targeting particular geographical locations for your data collection.</a:t>
            </a:r>
            <a:endParaRPr lang="en-US" sz="1700"/>
          </a:p>
        </p:txBody>
      </p:sp>
      <p:sp>
        <p:nvSpPr>
          <p:cNvPr id="27" name="Text 0"/>
          <p:cNvSpPr/>
          <p:nvPr/>
        </p:nvSpPr>
        <p:spPr>
          <a:xfrm>
            <a:off x="1474788" y="17741900"/>
            <a:ext cx="9680575" cy="2127250"/>
          </a:xfrm>
          <a:prstGeom prst="rect">
            <a:avLst/>
          </a:prstGeom>
          <a:noFill/>
          <a:ln/>
        </p:spPr>
        <p:txBody>
          <a:bodyPr lIns="0" tIns="0" rIns="0" bIns="0"/>
          <a:lstStyle/>
          <a:p>
            <a:pPr>
              <a:lnSpc>
                <a:spcPts val="5550"/>
              </a:lnSpc>
            </a:pPr>
            <a:r>
              <a:rPr lang="en-US" sz="4400" b="1">
                <a:ea typeface="Unbounded Bold"/>
                <a:cs typeface="Unbounded Bold"/>
              </a:rPr>
              <a:t>Maintaining Access </a:t>
            </a:r>
            <a:r>
              <a:rPr lang="ru-RU" sz="4400" b="1">
                <a:ea typeface="Unbounded Bold"/>
                <a:cs typeface="Unbounded Bold"/>
              </a:rPr>
              <a:t/>
            </a:r>
            <a:br>
              <a:rPr lang="ru-RU" sz="4400" b="1">
                <a:ea typeface="Unbounded Bold"/>
                <a:cs typeface="Unbounded Bold"/>
              </a:rPr>
            </a:br>
            <a:r>
              <a:rPr lang="en-US" sz="4400" b="1">
                <a:ea typeface="Unbounded Bold"/>
                <a:cs typeface="Unbounded Bold"/>
              </a:rPr>
              <a:t>with City-Level Targeting</a:t>
            </a:r>
            <a:endParaRPr lang="en-US" sz="4400"/>
          </a:p>
        </p:txBody>
      </p:sp>
      <p:pic>
        <p:nvPicPr>
          <p:cNvPr id="24598" name="Image 1" descr="preencoded.png"/>
          <p:cNvPicPr>
            <a:picLocks noChangeAspect="1"/>
          </p:cNvPicPr>
          <p:nvPr/>
        </p:nvPicPr>
        <p:blipFill>
          <a:blip r:embed="rId3"/>
          <a:srcRect/>
          <a:stretch>
            <a:fillRect/>
          </a:stretch>
        </p:blipFill>
        <p:spPr bwMode="auto">
          <a:xfrm>
            <a:off x="623888" y="20146963"/>
            <a:ext cx="447675" cy="566737"/>
          </a:xfrm>
          <a:prstGeom prst="rect">
            <a:avLst/>
          </a:prstGeom>
          <a:noFill/>
          <a:ln w="9525">
            <a:noFill/>
            <a:miter lim="800000"/>
            <a:headEnd/>
            <a:tailEnd/>
          </a:ln>
        </p:spPr>
      </p:pic>
      <p:sp>
        <p:nvSpPr>
          <p:cNvPr id="24599" name="Text 1"/>
          <p:cNvSpPr>
            <a:spLocks noChangeArrowheads="1"/>
          </p:cNvSpPr>
          <p:nvPr/>
        </p:nvSpPr>
        <p:spPr bwMode="auto">
          <a:xfrm>
            <a:off x="1528763" y="20329525"/>
            <a:ext cx="2808287" cy="354013"/>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City-Level Targeting</a:t>
            </a:r>
            <a:endParaRPr lang="en-US" sz="2200"/>
          </a:p>
        </p:txBody>
      </p:sp>
      <p:sp>
        <p:nvSpPr>
          <p:cNvPr id="24600" name="Text 2"/>
          <p:cNvSpPr>
            <a:spLocks noChangeArrowheads="1"/>
          </p:cNvSpPr>
          <p:nvPr/>
        </p:nvSpPr>
        <p:spPr bwMode="auto">
          <a:xfrm>
            <a:off x="1498600" y="21082000"/>
            <a:ext cx="5541963" cy="1087438"/>
          </a:xfrm>
          <a:prstGeom prst="rect">
            <a:avLst/>
          </a:prstGeom>
          <a:noFill/>
          <a:ln w="9525">
            <a:noFill/>
            <a:miter lim="800000"/>
            <a:headEnd/>
            <a:tailEnd/>
          </a:ln>
        </p:spPr>
        <p:txBody>
          <a:bodyPr lIns="0" tIns="0" rIns="0" bIns="0"/>
          <a:lstStyle/>
          <a:p>
            <a:pPr>
              <a:lnSpc>
                <a:spcPts val="2850"/>
              </a:lnSpc>
            </a:pPr>
            <a:r>
              <a:rPr lang="en-US" sz="1700"/>
              <a:t> </a:t>
            </a:r>
          </a:p>
        </p:txBody>
      </p:sp>
      <p:pic>
        <p:nvPicPr>
          <p:cNvPr id="24601" name="Рисунок 11"/>
          <p:cNvPicPr>
            <a:picLocks noChangeAspect="1"/>
          </p:cNvPicPr>
          <p:nvPr/>
        </p:nvPicPr>
        <p:blipFill>
          <a:blip r:embed="rId4"/>
          <a:srcRect/>
          <a:stretch>
            <a:fillRect/>
          </a:stretch>
        </p:blipFill>
        <p:spPr bwMode="auto">
          <a:xfrm>
            <a:off x="-2058988" y="647700"/>
            <a:ext cx="9705976" cy="8029575"/>
          </a:xfrm>
          <a:prstGeom prst="rect">
            <a:avLst/>
          </a:prstGeom>
          <a:noFill/>
          <a:ln w="9525">
            <a:noFill/>
            <a:miter lim="800000"/>
            <a:headEnd/>
            <a:tailEnd/>
          </a:ln>
        </p:spPr>
      </p:pic>
      <p:sp>
        <p:nvSpPr>
          <p:cNvPr id="24602" name="Text Box 29"/>
          <p:cNvSpPr txBox="1">
            <a:spLocks noChangeArrowheads="1"/>
          </p:cNvSpPr>
          <p:nvPr/>
        </p:nvSpPr>
        <p:spPr bwMode="auto">
          <a:xfrm>
            <a:off x="835025" y="21243925"/>
            <a:ext cx="10739438" cy="1901825"/>
          </a:xfrm>
          <a:prstGeom prst="rect">
            <a:avLst/>
          </a:prstGeom>
          <a:noFill/>
          <a:ln w="9525">
            <a:noFill/>
            <a:miter lim="800000"/>
            <a:headEnd/>
            <a:tailEnd/>
          </a:ln>
        </p:spPr>
        <p:txBody>
          <a:bodyPr>
            <a:spAutoFit/>
          </a:bodyPr>
          <a:lstStyle/>
          <a:p>
            <a:pPr defTabSz="914400">
              <a:lnSpc>
                <a:spcPts val="2850"/>
              </a:lnSpc>
            </a:pPr>
            <a:r>
              <a:rPr lang="en-US" sz="1700"/>
              <a:t>Astro's city-level targeting ensures accurate geo-location </a:t>
            </a:r>
            <a:br>
              <a:rPr lang="en-US" sz="1700"/>
            </a:br>
            <a:r>
              <a:rPr lang="en-US" sz="1700"/>
              <a:t>for your proxy connections. This enhances access success, </a:t>
            </a:r>
            <a:br>
              <a:rPr lang="en-US" sz="1700"/>
            </a:br>
            <a:r>
              <a:rPr lang="en-US" sz="1700"/>
              <a:t>especially for mobile proxies where ISP-level </a:t>
            </a:r>
            <a:br>
              <a:rPr lang="en-US" sz="1700"/>
            </a:br>
            <a:r>
              <a:rPr lang="en-US" sz="1700"/>
              <a:t>targeting is recommended.</a:t>
            </a:r>
          </a:p>
          <a:p>
            <a:pPr defTabSz="914400">
              <a:lnSpc>
                <a:spcPts val="2850"/>
              </a:lnSpc>
            </a:pPr>
            <a:endParaRPr lang="ru-RU" sz="1700"/>
          </a:p>
        </p:txBody>
      </p:sp>
      <p:sp>
        <p:nvSpPr>
          <p:cNvPr id="24603" name="Text Box 29"/>
          <p:cNvSpPr txBox="1">
            <a:spLocks noChangeArrowheads="1"/>
          </p:cNvSpPr>
          <p:nvPr/>
        </p:nvSpPr>
        <p:spPr bwMode="auto">
          <a:xfrm>
            <a:off x="7089775" y="21212175"/>
            <a:ext cx="10739438" cy="1539875"/>
          </a:xfrm>
          <a:prstGeom prst="rect">
            <a:avLst/>
          </a:prstGeom>
          <a:noFill/>
          <a:ln w="9525">
            <a:noFill/>
            <a:miter lim="800000"/>
            <a:headEnd/>
            <a:tailEnd/>
          </a:ln>
        </p:spPr>
        <p:txBody>
          <a:bodyPr>
            <a:spAutoFit/>
          </a:bodyPr>
          <a:lstStyle/>
          <a:p>
            <a:pPr defTabSz="914400">
              <a:lnSpc>
                <a:spcPts val="2850"/>
              </a:lnSpc>
            </a:pPr>
            <a:r>
              <a:rPr lang="ru-RU" sz="1700"/>
              <a:t>Geo targeting increases sales and traffic driven to a website. </a:t>
            </a:r>
            <a:r>
              <a:rPr lang="en-US" sz="1700"/>
              <a:t/>
            </a:r>
            <a:br>
              <a:rPr lang="en-US" sz="1700"/>
            </a:br>
            <a:r>
              <a:rPr lang="ru-RU" sz="1700"/>
              <a:t>Buying residential and mobile proxies is the best option </a:t>
            </a:r>
            <a:r>
              <a:rPr lang="en-US" sz="1700"/>
              <a:t/>
            </a:r>
            <a:br>
              <a:rPr lang="en-US" sz="1700"/>
            </a:br>
            <a:r>
              <a:rPr lang="en-US" sz="1700"/>
              <a:t>for</a:t>
            </a:r>
            <a:r>
              <a:rPr lang="ru-RU" sz="1700"/>
              <a:t> geo targeting</a:t>
            </a:r>
            <a:r>
              <a:rPr lang="en-US" sz="1700"/>
              <a:t> goals</a:t>
            </a:r>
            <a:r>
              <a:rPr lang="ru-RU" sz="1700"/>
              <a:t>. The</a:t>
            </a:r>
            <a:r>
              <a:rPr lang="en-US" sz="1700"/>
              <a:t>y</a:t>
            </a:r>
            <a:r>
              <a:rPr lang="ru-RU" sz="1700"/>
              <a:t> make it possible to set a remote</a:t>
            </a:r>
            <a:r>
              <a:rPr lang="en-US" sz="1700"/>
              <a:t/>
            </a:r>
            <a:br>
              <a:rPr lang="en-US" sz="1700"/>
            </a:br>
            <a:r>
              <a:rPr lang="ru-RU" sz="1700"/>
              <a:t>connection to the region with the target audience.</a:t>
            </a:r>
            <a:r>
              <a:rPr lang="ru-RU"/>
              <a:t> </a:t>
            </a:r>
            <a:endParaRPr lang="ru-RU" sz="1700"/>
          </a:p>
        </p:txBody>
      </p:sp>
      <p:sp>
        <p:nvSpPr>
          <p:cNvPr id="24604" name="Rectangle 29"/>
          <p:cNvSpPr>
            <a:spLocks noChangeArrowheads="1"/>
          </p:cNvSpPr>
          <p:nvPr/>
        </p:nvSpPr>
        <p:spPr bwMode="auto">
          <a:xfrm>
            <a:off x="12398375" y="23104475"/>
            <a:ext cx="438150" cy="366713"/>
          </a:xfrm>
          <a:prstGeom prst="rect">
            <a:avLst/>
          </a:prstGeom>
          <a:noFill/>
          <a:ln w="9525">
            <a:noFill/>
            <a:miter lim="800000"/>
            <a:headEnd/>
            <a:tailEnd/>
          </a:ln>
        </p:spPr>
        <p:txBody>
          <a:bodyPr wrap="none">
            <a:spAutoFit/>
          </a:bodyPr>
          <a:lstStyle/>
          <a:p>
            <a:pPr defTabSz="914400"/>
            <a:fld id="{451C88D3-A294-4679-85FF-E9B12E4B67E4}" type="slidenum">
              <a:rPr lang="ru-RU" sz="1800">
                <a:solidFill>
                  <a:srgbClr val="898989"/>
                </a:solidFill>
              </a:rPr>
              <a:pPr defTabSz="914400"/>
              <a:t>11</a:t>
            </a:fld>
            <a:endParaRPr lang="ru-RU" sz="1800">
              <a:solidFill>
                <a:srgbClr val="898989"/>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hape 2"/>
          <p:cNvSpPr>
            <a:spLocks noChangeArrowheads="1"/>
          </p:cNvSpPr>
          <p:nvPr/>
        </p:nvSpPr>
        <p:spPr bwMode="auto">
          <a:xfrm>
            <a:off x="10101263" y="6905625"/>
            <a:ext cx="30162" cy="792163"/>
          </a:xfrm>
          <a:prstGeom prst="roundRect">
            <a:avLst>
              <a:gd name="adj" fmla="val 31140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5602" name="Shape 2"/>
          <p:cNvSpPr>
            <a:spLocks noChangeArrowheads="1"/>
          </p:cNvSpPr>
          <p:nvPr/>
        </p:nvSpPr>
        <p:spPr bwMode="auto">
          <a:xfrm flipV="1">
            <a:off x="3598863" y="19308763"/>
            <a:ext cx="8577262" cy="44450"/>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3" name="Text 0"/>
          <p:cNvSpPr/>
          <p:nvPr/>
        </p:nvSpPr>
        <p:spPr>
          <a:xfrm>
            <a:off x="1344613" y="701675"/>
            <a:ext cx="13042900" cy="1417638"/>
          </a:xfrm>
          <a:prstGeom prst="rect">
            <a:avLst/>
          </a:prstGeom>
          <a:noFill/>
          <a:ln/>
        </p:spPr>
        <p:txBody>
          <a:bodyPr lIns="0" tIns="0" rIns="0" bIns="0"/>
          <a:lstStyle/>
          <a:p>
            <a:pPr fontAlgn="auto">
              <a:lnSpc>
                <a:spcPts val="5550"/>
              </a:lnSpc>
              <a:spcBef>
                <a:spcPts val="0"/>
              </a:spcBef>
              <a:spcAft>
                <a:spcPts val="0"/>
              </a:spcAft>
              <a:defRPr/>
            </a:pPr>
            <a:r>
              <a:rPr lang="en-US" sz="4450" b="1" dirty="0">
                <a:latin typeface="Arial" panose="020B0604020202020204" pitchFamily="34" charset="0"/>
                <a:ea typeface="Unbounded Bold" pitchFamily="34" charset="-122"/>
                <a:cs typeface="Arial" panose="020B0604020202020204" pitchFamily="34" charset="0"/>
              </a:rPr>
              <a:t>IP Rotation Modes: Choosing the Right Fit</a:t>
            </a:r>
            <a:endParaRPr lang="en-US" sz="4450" dirty="0">
              <a:latin typeface="Arial" panose="020B0604020202020204" pitchFamily="34" charset="0"/>
              <a:cs typeface="Arial" panose="020B0604020202020204" pitchFamily="34" charset="0"/>
            </a:endParaRPr>
          </a:p>
        </p:txBody>
      </p:sp>
      <p:sp>
        <p:nvSpPr>
          <p:cNvPr id="25604" name="Shape 1"/>
          <p:cNvSpPr>
            <a:spLocks noChangeArrowheads="1"/>
          </p:cNvSpPr>
          <p:nvPr/>
        </p:nvSpPr>
        <p:spPr bwMode="auto">
          <a:xfrm>
            <a:off x="327025" y="1989138"/>
            <a:ext cx="6408738" cy="2047875"/>
          </a:xfrm>
          <a:prstGeom prst="roundRect">
            <a:avLst>
              <a:gd name="adj" fmla="val 4653"/>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5605" name="Text 2"/>
          <p:cNvSpPr>
            <a:spLocks noChangeArrowheads="1"/>
          </p:cNvSpPr>
          <p:nvPr/>
        </p:nvSpPr>
        <p:spPr bwMode="auto">
          <a:xfrm>
            <a:off x="496888" y="2224088"/>
            <a:ext cx="3252787" cy="354012"/>
          </a:xfrm>
          <a:prstGeom prst="rect">
            <a:avLst/>
          </a:prstGeom>
          <a:noFill/>
          <a:ln w="9525">
            <a:noFill/>
            <a:miter lim="800000"/>
            <a:headEnd/>
            <a:tailEnd/>
          </a:ln>
        </p:spPr>
        <p:txBody>
          <a:bodyPr wrap="none" lIns="0" tIns="0" rIns="0" bIns="0"/>
          <a:lstStyle/>
          <a:p>
            <a:pPr>
              <a:lnSpc>
                <a:spcPts val="2750"/>
              </a:lnSpc>
            </a:pPr>
            <a:r>
              <a:rPr lang="en-US" sz="2200" b="1">
                <a:solidFill>
                  <a:schemeClr val="bg1"/>
                </a:solidFill>
                <a:ea typeface="Unbounded Bold"/>
                <a:cs typeface="Unbounded Bold"/>
              </a:rPr>
              <a:t>Per-Request Mode</a:t>
            </a:r>
            <a:endParaRPr lang="en-US" sz="2200">
              <a:solidFill>
                <a:schemeClr val="bg1"/>
              </a:solidFill>
            </a:endParaRPr>
          </a:p>
        </p:txBody>
      </p:sp>
      <p:sp>
        <p:nvSpPr>
          <p:cNvPr id="25606" name="Text 3"/>
          <p:cNvSpPr>
            <a:spLocks noChangeArrowheads="1"/>
          </p:cNvSpPr>
          <p:nvPr/>
        </p:nvSpPr>
        <p:spPr bwMode="auto">
          <a:xfrm>
            <a:off x="496888" y="2714625"/>
            <a:ext cx="5938837" cy="1089025"/>
          </a:xfrm>
          <a:prstGeom prst="rect">
            <a:avLst/>
          </a:prstGeom>
          <a:noFill/>
          <a:ln w="9525">
            <a:noFill/>
            <a:miter lim="800000"/>
            <a:headEnd/>
            <a:tailEnd/>
          </a:ln>
        </p:spPr>
        <p:txBody>
          <a:bodyPr lIns="0" tIns="0" rIns="0" bIns="0"/>
          <a:lstStyle/>
          <a:p>
            <a:pPr>
              <a:lnSpc>
                <a:spcPts val="2850"/>
              </a:lnSpc>
            </a:pPr>
            <a:r>
              <a:rPr lang="en-US" sz="1700">
                <a:solidFill>
                  <a:schemeClr val="bg1"/>
                </a:solidFill>
                <a:ea typeface="Open Sans"/>
                <a:cs typeface="Open Sans"/>
              </a:rPr>
              <a:t>Change IP for every request, ideal for specific data collection tasks that require high privacy. Consult Astro Support for recommendations.</a:t>
            </a:r>
            <a:endParaRPr lang="en-US" sz="1700">
              <a:solidFill>
                <a:schemeClr val="bg1"/>
              </a:solidFill>
            </a:endParaRPr>
          </a:p>
        </p:txBody>
      </p:sp>
      <p:sp>
        <p:nvSpPr>
          <p:cNvPr id="25607" name="Shape 4"/>
          <p:cNvSpPr>
            <a:spLocks noChangeArrowheads="1"/>
          </p:cNvSpPr>
          <p:nvPr/>
        </p:nvSpPr>
        <p:spPr bwMode="auto">
          <a:xfrm>
            <a:off x="6897688" y="1989138"/>
            <a:ext cx="6494462" cy="2047875"/>
          </a:xfrm>
          <a:prstGeom prst="roundRect">
            <a:avLst>
              <a:gd name="adj" fmla="val 4653"/>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5608" name="Text 5"/>
          <p:cNvSpPr>
            <a:spLocks noChangeArrowheads="1"/>
          </p:cNvSpPr>
          <p:nvPr/>
        </p:nvSpPr>
        <p:spPr bwMode="auto">
          <a:xfrm>
            <a:off x="7131050" y="2224088"/>
            <a:ext cx="2835275" cy="354012"/>
          </a:xfrm>
          <a:prstGeom prst="rect">
            <a:avLst/>
          </a:prstGeom>
          <a:noFill/>
          <a:ln w="9525">
            <a:noFill/>
            <a:miter lim="800000"/>
            <a:headEnd/>
            <a:tailEnd/>
          </a:ln>
        </p:spPr>
        <p:txBody>
          <a:bodyPr wrap="none" lIns="0" tIns="0" rIns="0" bIns="0"/>
          <a:lstStyle/>
          <a:p>
            <a:pPr>
              <a:lnSpc>
                <a:spcPts val="2750"/>
              </a:lnSpc>
            </a:pPr>
            <a:r>
              <a:rPr lang="en-US" sz="2200" b="1">
                <a:solidFill>
                  <a:schemeClr val="bg1"/>
                </a:solidFill>
                <a:ea typeface="Unbounded Bold"/>
                <a:cs typeface="Unbounded Bold"/>
              </a:rPr>
              <a:t>Dynamic Mode</a:t>
            </a:r>
            <a:endParaRPr lang="en-US" sz="2200">
              <a:solidFill>
                <a:schemeClr val="bg1"/>
              </a:solidFill>
            </a:endParaRPr>
          </a:p>
        </p:txBody>
      </p:sp>
      <p:sp>
        <p:nvSpPr>
          <p:cNvPr id="25609" name="Text 6"/>
          <p:cNvSpPr>
            <a:spLocks noChangeArrowheads="1"/>
          </p:cNvSpPr>
          <p:nvPr/>
        </p:nvSpPr>
        <p:spPr bwMode="auto">
          <a:xfrm>
            <a:off x="7131050" y="2714625"/>
            <a:ext cx="5940425" cy="1089025"/>
          </a:xfrm>
          <a:prstGeom prst="rect">
            <a:avLst/>
          </a:prstGeom>
          <a:noFill/>
          <a:ln w="9525">
            <a:noFill/>
            <a:miter lim="800000"/>
            <a:headEnd/>
            <a:tailEnd/>
          </a:ln>
        </p:spPr>
        <p:txBody>
          <a:bodyPr lIns="0" tIns="0" rIns="0" bIns="0"/>
          <a:lstStyle/>
          <a:p>
            <a:pPr>
              <a:lnSpc>
                <a:spcPts val="2850"/>
              </a:lnSpc>
            </a:pPr>
            <a:r>
              <a:rPr lang="en-US" sz="1700">
                <a:solidFill>
                  <a:schemeClr val="bg1"/>
                </a:solidFill>
                <a:ea typeface="Open Sans"/>
                <a:cs typeface="Open Sans"/>
              </a:rPr>
              <a:t>IP changes are automated, providing a balance between security and efficiency. Use this for general web surfing and data collection.</a:t>
            </a:r>
            <a:endParaRPr lang="en-US" sz="1700">
              <a:solidFill>
                <a:schemeClr val="bg1"/>
              </a:solidFill>
            </a:endParaRPr>
          </a:p>
        </p:txBody>
      </p:sp>
      <p:sp>
        <p:nvSpPr>
          <p:cNvPr id="25610" name="Text 0"/>
          <p:cNvSpPr>
            <a:spLocks noChangeArrowheads="1"/>
          </p:cNvSpPr>
          <p:nvPr/>
        </p:nvSpPr>
        <p:spPr bwMode="auto">
          <a:xfrm>
            <a:off x="1352550" y="4889500"/>
            <a:ext cx="11515725" cy="706438"/>
          </a:xfrm>
          <a:prstGeom prst="rect">
            <a:avLst/>
          </a:prstGeom>
          <a:noFill/>
          <a:ln w="9525">
            <a:noFill/>
            <a:miter lim="800000"/>
            <a:headEnd/>
            <a:tailEnd/>
          </a:ln>
        </p:spPr>
        <p:txBody>
          <a:bodyPr wrap="none" lIns="0" tIns="0" rIns="0" bIns="0"/>
          <a:lstStyle/>
          <a:p>
            <a:pPr>
              <a:lnSpc>
                <a:spcPts val="5550"/>
              </a:lnSpc>
            </a:pPr>
            <a:r>
              <a:rPr lang="en-US" sz="4400" b="1">
                <a:ea typeface="Unbounded Bold"/>
                <a:cs typeface="Unbounded Bold"/>
              </a:rPr>
              <a:t>Seamless Integration with Astro</a:t>
            </a:r>
            <a:endParaRPr lang="en-US" sz="4400"/>
          </a:p>
        </p:txBody>
      </p:sp>
      <p:sp>
        <p:nvSpPr>
          <p:cNvPr id="25611" name="Shape 1"/>
          <p:cNvSpPr>
            <a:spLocks noChangeArrowheads="1"/>
          </p:cNvSpPr>
          <p:nvPr/>
        </p:nvSpPr>
        <p:spPr bwMode="auto">
          <a:xfrm>
            <a:off x="433388" y="7702550"/>
            <a:ext cx="12687300" cy="42863"/>
          </a:xfrm>
          <a:prstGeom prst="roundRect">
            <a:avLst>
              <a:gd name="adj" fmla="val 31140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5612" name="Shape 2"/>
          <p:cNvSpPr>
            <a:spLocks noChangeArrowheads="1"/>
          </p:cNvSpPr>
          <p:nvPr/>
        </p:nvSpPr>
        <p:spPr bwMode="auto">
          <a:xfrm>
            <a:off x="3452813" y="6911975"/>
            <a:ext cx="30162" cy="790575"/>
          </a:xfrm>
          <a:prstGeom prst="roundRect">
            <a:avLst>
              <a:gd name="adj" fmla="val 31140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5613" name="Shape 3"/>
          <p:cNvSpPr>
            <a:spLocks noChangeArrowheads="1"/>
          </p:cNvSpPr>
          <p:nvPr/>
        </p:nvSpPr>
        <p:spPr bwMode="auto">
          <a:xfrm>
            <a:off x="3213100" y="7448550"/>
            <a:ext cx="509588" cy="509588"/>
          </a:xfrm>
          <a:prstGeom prst="roundRect">
            <a:avLst>
              <a:gd name="adj" fmla="val 18671"/>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15" name="Text 4"/>
          <p:cNvSpPr/>
          <p:nvPr/>
        </p:nvSpPr>
        <p:spPr>
          <a:xfrm>
            <a:off x="3379788" y="7534275"/>
            <a:ext cx="176212" cy="338138"/>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1</a:t>
            </a:r>
            <a:endParaRPr lang="en-US" sz="2650" dirty="0">
              <a:solidFill>
                <a:schemeClr val="bg1"/>
              </a:solidFill>
              <a:latin typeface="Arial" panose="020B0604020202020204" pitchFamily="34" charset="0"/>
              <a:cs typeface="Arial" panose="020B0604020202020204" pitchFamily="34" charset="0"/>
            </a:endParaRPr>
          </a:p>
        </p:txBody>
      </p:sp>
      <p:sp>
        <p:nvSpPr>
          <p:cNvPr id="16" name="Text 5"/>
          <p:cNvSpPr/>
          <p:nvPr/>
        </p:nvSpPr>
        <p:spPr>
          <a:xfrm>
            <a:off x="488950" y="6076950"/>
            <a:ext cx="5957888" cy="723900"/>
          </a:xfrm>
          <a:prstGeom prst="rect">
            <a:avLst/>
          </a:prstGeom>
          <a:noFill/>
          <a:ln/>
        </p:spPr>
        <p:txBody>
          <a:bodyPr lIns="0" tIns="0" rIns="0" bIns="0"/>
          <a:lstStyle/>
          <a:p>
            <a:pPr algn="ctr" fontAlgn="auto">
              <a:lnSpc>
                <a:spcPts val="280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Select your proxy type: residential, mobile, or datacenter.</a:t>
            </a:r>
            <a:endParaRPr lang="en-US" sz="1750" dirty="0">
              <a:latin typeface="Arial" panose="020B0604020202020204" pitchFamily="34" charset="0"/>
              <a:cs typeface="Arial" panose="020B0604020202020204" pitchFamily="34" charset="0"/>
            </a:endParaRPr>
          </a:p>
        </p:txBody>
      </p:sp>
      <p:sp>
        <p:nvSpPr>
          <p:cNvPr id="25616" name="Shape 6"/>
          <p:cNvSpPr>
            <a:spLocks noChangeArrowheads="1"/>
          </p:cNvSpPr>
          <p:nvPr/>
        </p:nvSpPr>
        <p:spPr bwMode="auto">
          <a:xfrm>
            <a:off x="6770688" y="7702550"/>
            <a:ext cx="31750" cy="792163"/>
          </a:xfrm>
          <a:prstGeom prst="roundRect">
            <a:avLst>
              <a:gd name="adj" fmla="val 31140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5617" name="Shape 7"/>
          <p:cNvSpPr>
            <a:spLocks noChangeArrowheads="1"/>
          </p:cNvSpPr>
          <p:nvPr/>
        </p:nvSpPr>
        <p:spPr bwMode="auto">
          <a:xfrm>
            <a:off x="6532563" y="7448550"/>
            <a:ext cx="508000" cy="509588"/>
          </a:xfrm>
          <a:prstGeom prst="roundRect">
            <a:avLst>
              <a:gd name="adj" fmla="val 18671"/>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19" name="Text 8"/>
          <p:cNvSpPr/>
          <p:nvPr/>
        </p:nvSpPr>
        <p:spPr>
          <a:xfrm>
            <a:off x="6645275" y="7534275"/>
            <a:ext cx="282575" cy="338138"/>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2</a:t>
            </a:r>
            <a:endParaRPr lang="en-US" sz="2650" dirty="0">
              <a:solidFill>
                <a:schemeClr val="bg1"/>
              </a:solidFill>
              <a:latin typeface="Arial" panose="020B0604020202020204" pitchFamily="34" charset="0"/>
              <a:cs typeface="Arial" panose="020B0604020202020204" pitchFamily="34" charset="0"/>
            </a:endParaRPr>
          </a:p>
        </p:txBody>
      </p:sp>
      <p:sp>
        <p:nvSpPr>
          <p:cNvPr id="20" name="Text 9"/>
          <p:cNvSpPr/>
          <p:nvPr/>
        </p:nvSpPr>
        <p:spPr>
          <a:xfrm>
            <a:off x="3806825" y="8720138"/>
            <a:ext cx="5959475" cy="361950"/>
          </a:xfrm>
          <a:prstGeom prst="rect">
            <a:avLst/>
          </a:prstGeom>
          <a:noFill/>
          <a:ln/>
        </p:spPr>
        <p:txBody>
          <a:bodyPr wrap="none" lIns="0" tIns="0" rIns="0" bIns="0"/>
          <a:lstStyle/>
          <a:p>
            <a:pPr algn="ctr" fontAlgn="auto">
              <a:lnSpc>
                <a:spcPts val="280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Set your IP rotation rule based on your chosen mode.</a:t>
            </a:r>
            <a:endParaRPr lang="en-US" sz="1750" dirty="0">
              <a:latin typeface="Arial" panose="020B0604020202020204" pitchFamily="34" charset="0"/>
              <a:cs typeface="Arial" panose="020B0604020202020204" pitchFamily="34" charset="0"/>
            </a:endParaRPr>
          </a:p>
        </p:txBody>
      </p:sp>
      <p:sp>
        <p:nvSpPr>
          <p:cNvPr id="25620" name="Shape 11"/>
          <p:cNvSpPr>
            <a:spLocks noChangeArrowheads="1"/>
          </p:cNvSpPr>
          <p:nvPr/>
        </p:nvSpPr>
        <p:spPr bwMode="auto">
          <a:xfrm>
            <a:off x="9850438" y="7448550"/>
            <a:ext cx="509587" cy="509588"/>
          </a:xfrm>
          <a:prstGeom prst="roundRect">
            <a:avLst>
              <a:gd name="adj" fmla="val 18671"/>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23" name="Text 12"/>
          <p:cNvSpPr/>
          <p:nvPr/>
        </p:nvSpPr>
        <p:spPr>
          <a:xfrm>
            <a:off x="9963150" y="7534275"/>
            <a:ext cx="284163" cy="338138"/>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3</a:t>
            </a:r>
            <a:endParaRPr lang="en-US" sz="2650" dirty="0">
              <a:solidFill>
                <a:schemeClr val="bg1"/>
              </a:solidFill>
              <a:latin typeface="Arial" panose="020B0604020202020204" pitchFamily="34" charset="0"/>
              <a:cs typeface="Arial" panose="020B0604020202020204" pitchFamily="34" charset="0"/>
            </a:endParaRPr>
          </a:p>
        </p:txBody>
      </p:sp>
      <p:sp>
        <p:nvSpPr>
          <p:cNvPr id="25622" name="Text 13"/>
          <p:cNvSpPr>
            <a:spLocks noChangeArrowheads="1"/>
          </p:cNvSpPr>
          <p:nvPr/>
        </p:nvSpPr>
        <p:spPr bwMode="auto">
          <a:xfrm>
            <a:off x="6629400" y="6057900"/>
            <a:ext cx="6454775" cy="723900"/>
          </a:xfrm>
          <a:prstGeom prst="rect">
            <a:avLst/>
          </a:prstGeom>
          <a:noFill/>
          <a:ln w="9525">
            <a:noFill/>
            <a:miter lim="800000"/>
            <a:headEnd/>
            <a:tailEnd/>
          </a:ln>
        </p:spPr>
        <p:txBody>
          <a:bodyPr lIns="0" tIns="0" rIns="0" bIns="0"/>
          <a:lstStyle/>
          <a:p>
            <a:pPr algn="ctr">
              <a:lnSpc>
                <a:spcPts val="2800"/>
              </a:lnSpc>
            </a:pPr>
            <a:r>
              <a:rPr lang="en-US" sz="1700">
                <a:ea typeface="Open Sans"/>
                <a:cs typeface="Open Sans"/>
              </a:rPr>
              <a:t>Integrate our proxies into your third-party software or browser.</a:t>
            </a:r>
            <a:endParaRPr lang="en-US" sz="1700"/>
          </a:p>
        </p:txBody>
      </p:sp>
      <p:sp>
        <p:nvSpPr>
          <p:cNvPr id="27" name="Text 0"/>
          <p:cNvSpPr/>
          <p:nvPr/>
        </p:nvSpPr>
        <p:spPr>
          <a:xfrm>
            <a:off x="1270000" y="9761538"/>
            <a:ext cx="9732963" cy="550862"/>
          </a:xfrm>
          <a:prstGeom prst="rect">
            <a:avLst/>
          </a:prstGeom>
          <a:noFill/>
          <a:ln/>
        </p:spPr>
        <p:txBody>
          <a:bodyPr wrap="none" lIns="0" tIns="0" rIns="0" bIns="0"/>
          <a:lstStyle/>
          <a:p>
            <a:pPr fontAlgn="auto">
              <a:lnSpc>
                <a:spcPts val="4300"/>
              </a:lnSpc>
              <a:spcBef>
                <a:spcPts val="0"/>
              </a:spcBef>
              <a:spcAft>
                <a:spcPts val="0"/>
              </a:spcAft>
              <a:defRPr/>
            </a:pPr>
            <a:r>
              <a:rPr lang="en-US" sz="3450" b="1" dirty="0">
                <a:latin typeface="Arial" panose="020B0604020202020204" pitchFamily="34" charset="0"/>
                <a:ea typeface="Unbounded Bold" pitchFamily="34" charset="-122"/>
                <a:cs typeface="Arial" panose="020B0604020202020204" pitchFamily="34" charset="0"/>
              </a:rPr>
              <a:t>Accessing Astro's IP Rotation Tools</a:t>
            </a:r>
            <a:endParaRPr lang="en-US" sz="3450" dirty="0">
              <a:latin typeface="Arial" panose="020B0604020202020204" pitchFamily="34" charset="0"/>
              <a:cs typeface="Arial" panose="020B0604020202020204" pitchFamily="34" charset="0"/>
            </a:endParaRPr>
          </a:p>
        </p:txBody>
      </p:sp>
      <p:pic>
        <p:nvPicPr>
          <p:cNvPr id="25624" name="Image 1" descr="preencoded.png"/>
          <p:cNvPicPr>
            <a:picLocks noChangeAspect="1"/>
          </p:cNvPicPr>
          <p:nvPr/>
        </p:nvPicPr>
        <p:blipFill>
          <a:blip r:embed="rId3"/>
          <a:srcRect/>
          <a:stretch>
            <a:fillRect/>
          </a:stretch>
        </p:blipFill>
        <p:spPr bwMode="auto">
          <a:xfrm>
            <a:off x="2216150" y="10801350"/>
            <a:ext cx="882650" cy="1412875"/>
          </a:xfrm>
          <a:prstGeom prst="rect">
            <a:avLst/>
          </a:prstGeom>
          <a:gradFill rotWithShape="0">
            <a:gsLst>
              <a:gs pos="0">
                <a:srgbClr val="01A4FF"/>
              </a:gs>
              <a:gs pos="100000">
                <a:srgbClr val="6BFF54"/>
              </a:gs>
            </a:gsLst>
            <a:lin ang="2700000" scaled="1"/>
          </a:gradFill>
          <a:ln w="9525">
            <a:noFill/>
            <a:miter lim="800000"/>
            <a:headEnd/>
            <a:tailEnd/>
          </a:ln>
        </p:spPr>
      </p:pic>
      <p:sp>
        <p:nvSpPr>
          <p:cNvPr id="25625" name="Text 1"/>
          <p:cNvSpPr>
            <a:spLocks noChangeArrowheads="1"/>
          </p:cNvSpPr>
          <p:nvPr/>
        </p:nvSpPr>
        <p:spPr bwMode="auto">
          <a:xfrm>
            <a:off x="3362325" y="10977563"/>
            <a:ext cx="2205038" cy="276225"/>
          </a:xfrm>
          <a:prstGeom prst="rect">
            <a:avLst/>
          </a:prstGeom>
          <a:noFill/>
          <a:ln w="9525">
            <a:noFill/>
            <a:miter lim="800000"/>
            <a:headEnd/>
            <a:tailEnd/>
          </a:ln>
        </p:spPr>
        <p:txBody>
          <a:bodyPr wrap="none" lIns="0" tIns="0" rIns="0" bIns="0"/>
          <a:lstStyle/>
          <a:p>
            <a:pPr>
              <a:lnSpc>
                <a:spcPts val="2150"/>
              </a:lnSpc>
            </a:pPr>
            <a:r>
              <a:rPr lang="en-US" sz="1700" b="1">
                <a:ea typeface="Unbounded Bold"/>
                <a:cs typeface="Unbounded Bold"/>
              </a:rPr>
              <a:t>Control Link</a:t>
            </a:r>
            <a:endParaRPr lang="en-US" sz="1700"/>
          </a:p>
        </p:txBody>
      </p:sp>
      <p:sp>
        <p:nvSpPr>
          <p:cNvPr id="25626" name="Text 2"/>
          <p:cNvSpPr>
            <a:spLocks noChangeArrowheads="1"/>
          </p:cNvSpPr>
          <p:nvPr/>
        </p:nvSpPr>
        <p:spPr bwMode="auto">
          <a:xfrm>
            <a:off x="3362325" y="11360150"/>
            <a:ext cx="12249150" cy="282575"/>
          </a:xfrm>
          <a:prstGeom prst="rect">
            <a:avLst/>
          </a:prstGeom>
          <a:noFill/>
          <a:ln w="9525">
            <a:noFill/>
            <a:miter lim="800000"/>
            <a:headEnd/>
            <a:tailEnd/>
          </a:ln>
        </p:spPr>
        <p:txBody>
          <a:bodyPr wrap="none" lIns="0" tIns="0" rIns="0" bIns="0"/>
          <a:lstStyle/>
          <a:p>
            <a:pPr>
              <a:lnSpc>
                <a:spcPts val="2200"/>
              </a:lnSpc>
            </a:pPr>
            <a:r>
              <a:rPr lang="en-US" sz="1400">
                <a:ea typeface="Open Sans"/>
                <a:cs typeface="Open Sans"/>
              </a:rPr>
              <a:t>Access your profile to manage your IP rotation settings and control your proxy connections.</a:t>
            </a:r>
            <a:endParaRPr lang="en-US" sz="1400"/>
          </a:p>
        </p:txBody>
      </p:sp>
      <p:pic>
        <p:nvPicPr>
          <p:cNvPr id="25627" name="Image 2" descr="preencoded.png"/>
          <p:cNvPicPr>
            <a:picLocks noChangeAspect="1"/>
          </p:cNvPicPr>
          <p:nvPr/>
        </p:nvPicPr>
        <p:blipFill>
          <a:blip r:embed="rId4"/>
          <a:srcRect/>
          <a:stretch>
            <a:fillRect/>
          </a:stretch>
        </p:blipFill>
        <p:spPr bwMode="auto">
          <a:xfrm>
            <a:off x="2216150" y="12214225"/>
            <a:ext cx="882650" cy="1411288"/>
          </a:xfrm>
          <a:prstGeom prst="rect">
            <a:avLst/>
          </a:prstGeom>
          <a:gradFill rotWithShape="0">
            <a:gsLst>
              <a:gs pos="0">
                <a:srgbClr val="01A4FF"/>
              </a:gs>
              <a:gs pos="100000">
                <a:srgbClr val="6BFF54"/>
              </a:gs>
            </a:gsLst>
            <a:lin ang="2700000" scaled="1"/>
          </a:gradFill>
          <a:ln w="9525">
            <a:noFill/>
            <a:miter lim="800000"/>
            <a:headEnd/>
            <a:tailEnd/>
          </a:ln>
        </p:spPr>
      </p:pic>
      <p:sp>
        <p:nvSpPr>
          <p:cNvPr id="25628" name="Text 3"/>
          <p:cNvSpPr>
            <a:spLocks noChangeArrowheads="1"/>
          </p:cNvSpPr>
          <p:nvPr/>
        </p:nvSpPr>
        <p:spPr bwMode="auto">
          <a:xfrm>
            <a:off x="3362325" y="12390438"/>
            <a:ext cx="2205038" cy="274637"/>
          </a:xfrm>
          <a:prstGeom prst="rect">
            <a:avLst/>
          </a:prstGeom>
          <a:noFill/>
          <a:ln w="9525">
            <a:noFill/>
            <a:miter lim="800000"/>
            <a:headEnd/>
            <a:tailEnd/>
          </a:ln>
        </p:spPr>
        <p:txBody>
          <a:bodyPr wrap="none" lIns="0" tIns="0" rIns="0" bIns="0"/>
          <a:lstStyle/>
          <a:p>
            <a:pPr>
              <a:lnSpc>
                <a:spcPts val="2150"/>
              </a:lnSpc>
            </a:pPr>
            <a:r>
              <a:rPr lang="en-US" sz="1700" b="1">
                <a:ea typeface="Unbounded Bold"/>
                <a:cs typeface="Unbounded Bold"/>
              </a:rPr>
              <a:t>API Key</a:t>
            </a:r>
            <a:endParaRPr lang="en-US" sz="1700"/>
          </a:p>
        </p:txBody>
      </p:sp>
      <p:sp>
        <p:nvSpPr>
          <p:cNvPr id="25629" name="Text 4"/>
          <p:cNvSpPr>
            <a:spLocks noChangeArrowheads="1"/>
          </p:cNvSpPr>
          <p:nvPr/>
        </p:nvSpPr>
        <p:spPr bwMode="auto">
          <a:xfrm>
            <a:off x="3362325" y="12771438"/>
            <a:ext cx="12249150" cy="282575"/>
          </a:xfrm>
          <a:prstGeom prst="rect">
            <a:avLst/>
          </a:prstGeom>
          <a:noFill/>
          <a:ln w="9525">
            <a:noFill/>
            <a:miter lim="800000"/>
            <a:headEnd/>
            <a:tailEnd/>
          </a:ln>
        </p:spPr>
        <p:txBody>
          <a:bodyPr wrap="none" lIns="0" tIns="0" rIns="0" bIns="0"/>
          <a:lstStyle/>
          <a:p>
            <a:pPr>
              <a:lnSpc>
                <a:spcPts val="2200"/>
              </a:lnSpc>
            </a:pPr>
            <a:r>
              <a:rPr lang="en-US" sz="1400">
                <a:ea typeface="Open Sans"/>
                <a:cs typeface="Open Sans"/>
              </a:rPr>
              <a:t>Find your API key in the main menu under API settings. Use it to automate IP changes through your software</a:t>
            </a:r>
            <a:r>
              <a:rPr lang="en-US" sz="1300">
                <a:ea typeface="Open Sans"/>
                <a:cs typeface="Open Sans"/>
              </a:rPr>
              <a:t>.</a:t>
            </a:r>
            <a:endParaRPr lang="en-US" sz="1300"/>
          </a:p>
        </p:txBody>
      </p:sp>
      <p:pic>
        <p:nvPicPr>
          <p:cNvPr id="25630" name="Image 3" descr="preencoded.png"/>
          <p:cNvPicPr>
            <a:picLocks noChangeAspect="1"/>
          </p:cNvPicPr>
          <p:nvPr/>
        </p:nvPicPr>
        <p:blipFill>
          <a:blip r:embed="rId5"/>
          <a:srcRect/>
          <a:stretch>
            <a:fillRect/>
          </a:stretch>
        </p:blipFill>
        <p:spPr bwMode="auto">
          <a:xfrm>
            <a:off x="2216150" y="13625513"/>
            <a:ext cx="882650" cy="1411287"/>
          </a:xfrm>
          <a:prstGeom prst="rect">
            <a:avLst/>
          </a:prstGeom>
          <a:gradFill rotWithShape="0">
            <a:gsLst>
              <a:gs pos="0">
                <a:srgbClr val="01A4FF"/>
              </a:gs>
              <a:gs pos="100000">
                <a:srgbClr val="6BFF54"/>
              </a:gs>
            </a:gsLst>
            <a:lin ang="2700000" scaled="1"/>
          </a:gradFill>
          <a:ln w="9525">
            <a:noFill/>
            <a:miter lim="800000"/>
            <a:headEnd/>
            <a:tailEnd/>
          </a:ln>
        </p:spPr>
      </p:pic>
      <p:sp>
        <p:nvSpPr>
          <p:cNvPr id="25631" name="Text 5"/>
          <p:cNvSpPr>
            <a:spLocks noChangeArrowheads="1"/>
          </p:cNvSpPr>
          <p:nvPr/>
        </p:nvSpPr>
        <p:spPr bwMode="auto">
          <a:xfrm>
            <a:off x="3362325" y="13801725"/>
            <a:ext cx="2205038" cy="274638"/>
          </a:xfrm>
          <a:prstGeom prst="rect">
            <a:avLst/>
          </a:prstGeom>
          <a:noFill/>
          <a:ln w="9525">
            <a:noFill/>
            <a:miter lim="800000"/>
            <a:headEnd/>
            <a:tailEnd/>
          </a:ln>
        </p:spPr>
        <p:txBody>
          <a:bodyPr wrap="none" lIns="0" tIns="0" rIns="0" bIns="0"/>
          <a:lstStyle/>
          <a:p>
            <a:pPr>
              <a:lnSpc>
                <a:spcPts val="2150"/>
              </a:lnSpc>
            </a:pPr>
            <a:r>
              <a:rPr lang="en-US" sz="1700" b="1">
                <a:ea typeface="Unbounded Bold"/>
                <a:cs typeface="Unbounded Bold"/>
              </a:rPr>
              <a:t>API Integration</a:t>
            </a:r>
            <a:endParaRPr lang="en-US" sz="1700"/>
          </a:p>
        </p:txBody>
      </p:sp>
      <p:sp>
        <p:nvSpPr>
          <p:cNvPr id="36" name="Text 6"/>
          <p:cNvSpPr/>
          <p:nvPr/>
        </p:nvSpPr>
        <p:spPr>
          <a:xfrm>
            <a:off x="3362325" y="14182725"/>
            <a:ext cx="12249150" cy="282575"/>
          </a:xfrm>
          <a:prstGeom prst="rect">
            <a:avLst/>
          </a:prstGeom>
          <a:noFill/>
          <a:ln/>
        </p:spPr>
        <p:txBody>
          <a:bodyPr wrap="none" lIns="0" tIns="0" rIns="0" bIns="0"/>
          <a:lstStyle/>
          <a:p>
            <a:pPr fontAlgn="auto">
              <a:lnSpc>
                <a:spcPts val="2200"/>
              </a:lnSpc>
              <a:spcBef>
                <a:spcPts val="0"/>
              </a:spcBef>
              <a:spcAft>
                <a:spcPts val="0"/>
              </a:spcAft>
              <a:defRPr/>
            </a:pPr>
            <a:r>
              <a:rPr lang="en-US" sz="1400" dirty="0">
                <a:latin typeface="Arial" panose="020B0604020202020204" pitchFamily="34" charset="0"/>
                <a:ea typeface="Open Sans" pitchFamily="34" charset="-122"/>
                <a:cs typeface="Arial" panose="020B0604020202020204" pitchFamily="34" charset="0"/>
              </a:rPr>
              <a:t>Utilize Astro's API functions for seamless integration with your software, including IP rotation functionality</a:t>
            </a:r>
            <a:r>
              <a:rPr lang="en-US" sz="1350" dirty="0">
                <a:latin typeface="Arial" panose="020B0604020202020204" pitchFamily="34" charset="0"/>
                <a:ea typeface="Open Sans" pitchFamily="34" charset="-122"/>
                <a:cs typeface="Arial" panose="020B0604020202020204" pitchFamily="34" charset="0"/>
              </a:rPr>
              <a:t>.</a:t>
            </a:r>
            <a:endParaRPr lang="en-US" sz="1350" dirty="0">
              <a:latin typeface="Arial" panose="020B0604020202020204" pitchFamily="34" charset="0"/>
              <a:cs typeface="Arial" panose="020B0604020202020204" pitchFamily="34" charset="0"/>
            </a:endParaRPr>
          </a:p>
        </p:txBody>
      </p:sp>
      <p:sp>
        <p:nvSpPr>
          <p:cNvPr id="25633" name="Shape 4"/>
          <p:cNvSpPr>
            <a:spLocks noChangeArrowheads="1"/>
          </p:cNvSpPr>
          <p:nvPr/>
        </p:nvSpPr>
        <p:spPr bwMode="auto">
          <a:xfrm>
            <a:off x="3640138" y="19367500"/>
            <a:ext cx="8591550" cy="14288"/>
          </a:xfrm>
          <a:prstGeom prst="roundRect">
            <a:avLst>
              <a:gd name="adj" fmla="val 625116"/>
            </a:avLst>
          </a:prstGeom>
          <a:solidFill>
            <a:srgbClr val="BCDBD4"/>
          </a:solidFill>
          <a:ln w="9525">
            <a:noFill/>
            <a:round/>
            <a:headEnd/>
            <a:tailEnd/>
          </a:ln>
        </p:spPr>
        <p:txBody>
          <a:bodyPr/>
          <a:lstStyle/>
          <a:p>
            <a:endParaRPr lang="ru-RU"/>
          </a:p>
        </p:txBody>
      </p:sp>
      <p:sp>
        <p:nvSpPr>
          <p:cNvPr id="67" name="Text 0"/>
          <p:cNvSpPr/>
          <p:nvPr/>
        </p:nvSpPr>
        <p:spPr>
          <a:xfrm>
            <a:off x="1506538" y="16417925"/>
            <a:ext cx="12209462" cy="708025"/>
          </a:xfrm>
          <a:prstGeom prst="rect">
            <a:avLst/>
          </a:prstGeom>
          <a:noFill/>
          <a:ln/>
        </p:spPr>
        <p:txBody>
          <a:bodyPr wrap="none" lIns="0" tIns="0" rIns="0" bIns="0"/>
          <a:lstStyle/>
          <a:p>
            <a:pPr fontAlgn="auto">
              <a:lnSpc>
                <a:spcPts val="5550"/>
              </a:lnSpc>
              <a:spcBef>
                <a:spcPts val="0"/>
              </a:spcBef>
              <a:spcAft>
                <a:spcPts val="0"/>
              </a:spcAft>
              <a:defRPr/>
            </a:pPr>
            <a:r>
              <a:rPr lang="en-US" sz="4450" b="1" dirty="0">
                <a:latin typeface="Arial" panose="020B0604020202020204" pitchFamily="34" charset="0"/>
                <a:ea typeface="Unbounded Bold" pitchFamily="34" charset="-122"/>
                <a:cs typeface="Arial" panose="020B0604020202020204" pitchFamily="34" charset="0"/>
              </a:rPr>
              <a:t>Key Considerations for IP Rotation</a:t>
            </a:r>
            <a:endParaRPr lang="en-US" sz="4450" dirty="0">
              <a:latin typeface="Arial" panose="020B0604020202020204" pitchFamily="34" charset="0"/>
              <a:cs typeface="Arial" panose="020B0604020202020204" pitchFamily="34" charset="0"/>
            </a:endParaRPr>
          </a:p>
        </p:txBody>
      </p:sp>
      <p:sp>
        <p:nvSpPr>
          <p:cNvPr id="25635" name="Text 2"/>
          <p:cNvSpPr>
            <a:spLocks noChangeArrowheads="1"/>
          </p:cNvSpPr>
          <p:nvPr/>
        </p:nvSpPr>
        <p:spPr bwMode="auto">
          <a:xfrm>
            <a:off x="3600450" y="17910175"/>
            <a:ext cx="2835275" cy="355600"/>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Security</a:t>
            </a:r>
            <a:endParaRPr lang="en-US" sz="2200"/>
          </a:p>
        </p:txBody>
      </p:sp>
      <p:sp>
        <p:nvSpPr>
          <p:cNvPr id="25636" name="Text 3"/>
          <p:cNvSpPr>
            <a:spLocks noChangeArrowheads="1"/>
          </p:cNvSpPr>
          <p:nvPr/>
        </p:nvSpPr>
        <p:spPr bwMode="auto">
          <a:xfrm>
            <a:off x="3600450" y="18400713"/>
            <a:ext cx="8251825" cy="725487"/>
          </a:xfrm>
          <a:prstGeom prst="rect">
            <a:avLst/>
          </a:prstGeom>
          <a:noFill/>
          <a:ln w="9525">
            <a:noFill/>
            <a:miter lim="800000"/>
            <a:headEnd/>
            <a:tailEnd/>
          </a:ln>
        </p:spPr>
        <p:txBody>
          <a:bodyPr lIns="0" tIns="0" rIns="0" bIns="0"/>
          <a:lstStyle/>
          <a:p>
            <a:pPr>
              <a:lnSpc>
                <a:spcPts val="2850"/>
              </a:lnSpc>
            </a:pPr>
            <a:r>
              <a:rPr lang="en-US" sz="2400">
                <a:ea typeface="Open Sans"/>
                <a:cs typeface="Open Sans"/>
              </a:rPr>
              <a:t>Ensure that your proxy connections are secure and protected from unauthorized access.</a:t>
            </a:r>
            <a:endParaRPr lang="en-US" sz="2400"/>
          </a:p>
        </p:txBody>
      </p:sp>
      <p:sp>
        <p:nvSpPr>
          <p:cNvPr id="25637" name="Text 6"/>
          <p:cNvSpPr>
            <a:spLocks noChangeArrowheads="1"/>
          </p:cNvSpPr>
          <p:nvPr/>
        </p:nvSpPr>
        <p:spPr bwMode="auto">
          <a:xfrm>
            <a:off x="3649663" y="19823113"/>
            <a:ext cx="2835275" cy="354012"/>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Privacy</a:t>
            </a:r>
            <a:endParaRPr lang="en-US" sz="2200"/>
          </a:p>
        </p:txBody>
      </p:sp>
      <p:sp>
        <p:nvSpPr>
          <p:cNvPr id="25638" name="Text 7"/>
          <p:cNvSpPr>
            <a:spLocks noChangeArrowheads="1"/>
          </p:cNvSpPr>
          <p:nvPr/>
        </p:nvSpPr>
        <p:spPr bwMode="auto">
          <a:xfrm>
            <a:off x="3611563" y="20332700"/>
            <a:ext cx="7175500" cy="725488"/>
          </a:xfrm>
          <a:prstGeom prst="rect">
            <a:avLst/>
          </a:prstGeom>
          <a:noFill/>
          <a:ln w="9525">
            <a:noFill/>
            <a:miter lim="800000"/>
            <a:headEnd/>
            <a:tailEnd/>
          </a:ln>
        </p:spPr>
        <p:txBody>
          <a:bodyPr lIns="0" tIns="0" rIns="0" bIns="0"/>
          <a:lstStyle/>
          <a:p>
            <a:pPr>
              <a:lnSpc>
                <a:spcPts val="2850"/>
              </a:lnSpc>
            </a:pPr>
            <a:r>
              <a:rPr lang="en-US" sz="2400">
                <a:ea typeface="Open Sans"/>
                <a:cs typeface="Open Sans"/>
              </a:rPr>
              <a:t>Protect your identity and maintain confidentiality while browsing and collecting data online.</a:t>
            </a:r>
            <a:endParaRPr lang="en-US" sz="2400"/>
          </a:p>
        </p:txBody>
      </p:sp>
      <p:sp>
        <p:nvSpPr>
          <p:cNvPr id="25639" name="Shape 8"/>
          <p:cNvSpPr>
            <a:spLocks noChangeArrowheads="1"/>
          </p:cNvSpPr>
          <p:nvPr/>
        </p:nvSpPr>
        <p:spPr bwMode="auto">
          <a:xfrm>
            <a:off x="3554413" y="21297900"/>
            <a:ext cx="7516812" cy="14288"/>
          </a:xfrm>
          <a:prstGeom prst="roundRect">
            <a:avLst>
              <a:gd name="adj" fmla="val 625116"/>
            </a:avLst>
          </a:prstGeom>
          <a:solidFill>
            <a:srgbClr val="BCDBD4"/>
          </a:solidFill>
          <a:ln w="9525">
            <a:noFill/>
            <a:round/>
            <a:headEnd/>
            <a:tailEnd/>
          </a:ln>
        </p:spPr>
        <p:txBody>
          <a:bodyPr/>
          <a:lstStyle/>
          <a:p>
            <a:endParaRPr lang="ru-RU"/>
          </a:p>
        </p:txBody>
      </p:sp>
      <p:sp>
        <p:nvSpPr>
          <p:cNvPr id="25640" name="Text 10"/>
          <p:cNvSpPr>
            <a:spLocks noChangeArrowheads="1"/>
          </p:cNvSpPr>
          <p:nvPr/>
        </p:nvSpPr>
        <p:spPr bwMode="auto">
          <a:xfrm>
            <a:off x="3624263" y="21682075"/>
            <a:ext cx="2835275" cy="354013"/>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Performance</a:t>
            </a:r>
            <a:endParaRPr lang="en-US" sz="2200"/>
          </a:p>
        </p:txBody>
      </p:sp>
      <p:sp>
        <p:nvSpPr>
          <p:cNvPr id="25641" name="Text 11"/>
          <p:cNvSpPr>
            <a:spLocks noChangeArrowheads="1"/>
          </p:cNvSpPr>
          <p:nvPr/>
        </p:nvSpPr>
        <p:spPr bwMode="auto">
          <a:xfrm>
            <a:off x="3643313" y="22191663"/>
            <a:ext cx="6972300" cy="725487"/>
          </a:xfrm>
          <a:prstGeom prst="rect">
            <a:avLst/>
          </a:prstGeom>
          <a:noFill/>
          <a:ln w="9525">
            <a:noFill/>
            <a:miter lim="800000"/>
            <a:headEnd/>
            <a:tailEnd/>
          </a:ln>
        </p:spPr>
        <p:txBody>
          <a:bodyPr lIns="0" tIns="0" rIns="0" bIns="0"/>
          <a:lstStyle/>
          <a:p>
            <a:pPr>
              <a:lnSpc>
                <a:spcPts val="2850"/>
              </a:lnSpc>
            </a:pPr>
            <a:r>
              <a:rPr lang="en-US" sz="2400">
                <a:ea typeface="Open Sans"/>
                <a:cs typeface="Open Sans"/>
              </a:rPr>
              <a:t>Maintain optimal speed and efficiency during your web browsing and data collection activities.</a:t>
            </a:r>
            <a:endParaRPr lang="en-US" sz="2400"/>
          </a:p>
        </p:txBody>
      </p:sp>
      <p:sp>
        <p:nvSpPr>
          <p:cNvPr id="25642" name="Shape 4"/>
          <p:cNvSpPr>
            <a:spLocks noChangeArrowheads="1"/>
          </p:cNvSpPr>
          <p:nvPr/>
        </p:nvSpPr>
        <p:spPr bwMode="auto">
          <a:xfrm>
            <a:off x="3582988" y="21289963"/>
            <a:ext cx="8593137" cy="15875"/>
          </a:xfrm>
          <a:prstGeom prst="roundRect">
            <a:avLst>
              <a:gd name="adj" fmla="val 625116"/>
            </a:avLst>
          </a:prstGeom>
          <a:solidFill>
            <a:srgbClr val="BCDBD4"/>
          </a:solidFill>
          <a:ln w="9525">
            <a:noFill/>
            <a:round/>
            <a:headEnd/>
            <a:tailEnd/>
          </a:ln>
        </p:spPr>
        <p:txBody>
          <a:bodyPr/>
          <a:lstStyle/>
          <a:p>
            <a:endParaRPr lang="ru-RU"/>
          </a:p>
        </p:txBody>
      </p:sp>
      <p:sp>
        <p:nvSpPr>
          <p:cNvPr id="25643" name="Shape 4"/>
          <p:cNvSpPr>
            <a:spLocks noChangeArrowheads="1"/>
          </p:cNvSpPr>
          <p:nvPr/>
        </p:nvSpPr>
        <p:spPr bwMode="auto">
          <a:xfrm>
            <a:off x="3640138" y="21291550"/>
            <a:ext cx="8591550" cy="15875"/>
          </a:xfrm>
          <a:prstGeom prst="roundRect">
            <a:avLst>
              <a:gd name="adj" fmla="val 625116"/>
            </a:avLst>
          </a:prstGeom>
          <a:solidFill>
            <a:srgbClr val="BCDBD4"/>
          </a:solidFill>
          <a:ln w="9525">
            <a:noFill/>
            <a:round/>
            <a:headEnd/>
            <a:tailEnd/>
          </a:ln>
        </p:spPr>
        <p:txBody>
          <a:bodyPr/>
          <a:lstStyle/>
          <a:p>
            <a:endParaRPr lang="ru-RU"/>
          </a:p>
        </p:txBody>
      </p:sp>
      <p:sp>
        <p:nvSpPr>
          <p:cNvPr id="25644" name="Shape 2"/>
          <p:cNvSpPr>
            <a:spLocks noChangeArrowheads="1"/>
          </p:cNvSpPr>
          <p:nvPr/>
        </p:nvSpPr>
        <p:spPr bwMode="auto">
          <a:xfrm flipV="1">
            <a:off x="3635375" y="21234400"/>
            <a:ext cx="8577263" cy="44450"/>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5645" name="Shape 2"/>
          <p:cNvSpPr>
            <a:spLocks noChangeArrowheads="1"/>
          </p:cNvSpPr>
          <p:nvPr/>
        </p:nvSpPr>
        <p:spPr bwMode="auto">
          <a:xfrm flipV="1">
            <a:off x="3355975" y="14473238"/>
            <a:ext cx="8577263" cy="44450"/>
          </a:xfrm>
          <a:prstGeom prst="roundRect">
            <a:avLst>
              <a:gd name="adj" fmla="val 374667"/>
            </a:avLst>
          </a:prstGeom>
          <a:gradFill rotWithShape="0">
            <a:gsLst>
              <a:gs pos="0">
                <a:srgbClr val="0BA8FF"/>
              </a:gs>
              <a:gs pos="100000">
                <a:srgbClr val="65FF4D"/>
              </a:gs>
            </a:gsLst>
            <a:lin ang="2700000" scaled="1"/>
          </a:gradFill>
          <a:ln w="9525">
            <a:noFill/>
            <a:round/>
            <a:headEnd/>
            <a:tailEnd/>
          </a:ln>
        </p:spPr>
        <p:txBody>
          <a:bodyPr/>
          <a:lstStyle/>
          <a:p>
            <a:endParaRPr lang="ru-RU"/>
          </a:p>
        </p:txBody>
      </p:sp>
      <p:sp>
        <p:nvSpPr>
          <p:cNvPr id="25646" name="Shape 2"/>
          <p:cNvSpPr>
            <a:spLocks noChangeArrowheads="1"/>
          </p:cNvSpPr>
          <p:nvPr/>
        </p:nvSpPr>
        <p:spPr bwMode="auto">
          <a:xfrm flipV="1">
            <a:off x="3355975" y="13063538"/>
            <a:ext cx="8577263" cy="44450"/>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5647" name="Shape 2"/>
          <p:cNvSpPr>
            <a:spLocks noChangeArrowheads="1"/>
          </p:cNvSpPr>
          <p:nvPr/>
        </p:nvSpPr>
        <p:spPr bwMode="auto">
          <a:xfrm flipV="1">
            <a:off x="3379788" y="11653838"/>
            <a:ext cx="8577262" cy="46037"/>
          </a:xfrm>
          <a:prstGeom prst="roundRect">
            <a:avLst>
              <a:gd name="adj" fmla="val 374667"/>
            </a:avLst>
          </a:prstGeom>
          <a:gradFill rotWithShape="0">
            <a:gsLst>
              <a:gs pos="0">
                <a:srgbClr val="0BA8FF"/>
              </a:gs>
              <a:gs pos="100000">
                <a:srgbClr val="65FF4D"/>
              </a:gs>
            </a:gsLst>
            <a:lin ang="2700000" scaled="1"/>
          </a:gradFill>
          <a:ln w="9525">
            <a:noFill/>
            <a:round/>
            <a:headEnd/>
            <a:tailEnd/>
          </a:ln>
        </p:spPr>
        <p:txBody>
          <a:bodyPr/>
          <a:lstStyle/>
          <a:p>
            <a:endParaRPr lang="ru-RU"/>
          </a:p>
        </p:txBody>
      </p:sp>
      <p:sp>
        <p:nvSpPr>
          <p:cNvPr id="25648" name="Shape 3"/>
          <p:cNvSpPr>
            <a:spLocks noChangeArrowheads="1"/>
          </p:cNvSpPr>
          <p:nvPr/>
        </p:nvSpPr>
        <p:spPr bwMode="auto">
          <a:xfrm>
            <a:off x="2257425" y="18311813"/>
            <a:ext cx="766763" cy="793750"/>
          </a:xfrm>
          <a:prstGeom prst="roundRect">
            <a:avLst>
              <a:gd name="adj" fmla="val 18671"/>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59" name="Text 4"/>
          <p:cNvSpPr/>
          <p:nvPr/>
        </p:nvSpPr>
        <p:spPr>
          <a:xfrm>
            <a:off x="2424113" y="18395950"/>
            <a:ext cx="176212" cy="339725"/>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1</a:t>
            </a:r>
            <a:endParaRPr lang="en-US" sz="2650" dirty="0">
              <a:solidFill>
                <a:schemeClr val="bg1"/>
              </a:solidFill>
              <a:latin typeface="Arial" panose="020B0604020202020204" pitchFamily="34" charset="0"/>
              <a:cs typeface="Arial" panose="020B0604020202020204" pitchFamily="34" charset="0"/>
            </a:endParaRPr>
          </a:p>
        </p:txBody>
      </p:sp>
      <p:sp>
        <p:nvSpPr>
          <p:cNvPr id="25650" name="Shape 7"/>
          <p:cNvSpPr>
            <a:spLocks noChangeArrowheads="1"/>
          </p:cNvSpPr>
          <p:nvPr/>
        </p:nvSpPr>
        <p:spPr bwMode="auto">
          <a:xfrm>
            <a:off x="2259013" y="20119975"/>
            <a:ext cx="765175" cy="717550"/>
          </a:xfrm>
          <a:prstGeom prst="roundRect">
            <a:avLst>
              <a:gd name="adj" fmla="val 18671"/>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61" name="Text 8"/>
          <p:cNvSpPr/>
          <p:nvPr/>
        </p:nvSpPr>
        <p:spPr>
          <a:xfrm>
            <a:off x="2371725" y="20204113"/>
            <a:ext cx="282575" cy="339725"/>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2</a:t>
            </a:r>
            <a:endParaRPr lang="en-US" sz="2650" dirty="0">
              <a:solidFill>
                <a:schemeClr val="bg1"/>
              </a:solidFill>
              <a:latin typeface="Arial" panose="020B0604020202020204" pitchFamily="34" charset="0"/>
              <a:cs typeface="Arial" panose="020B0604020202020204" pitchFamily="34" charset="0"/>
            </a:endParaRPr>
          </a:p>
        </p:txBody>
      </p:sp>
      <p:sp>
        <p:nvSpPr>
          <p:cNvPr id="25652" name="Shape 11"/>
          <p:cNvSpPr>
            <a:spLocks noChangeArrowheads="1"/>
          </p:cNvSpPr>
          <p:nvPr/>
        </p:nvSpPr>
        <p:spPr bwMode="auto">
          <a:xfrm>
            <a:off x="2257425" y="21921788"/>
            <a:ext cx="766763" cy="725487"/>
          </a:xfrm>
          <a:prstGeom prst="roundRect">
            <a:avLst>
              <a:gd name="adj" fmla="val 18671"/>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78" name="Text 12"/>
          <p:cNvSpPr/>
          <p:nvPr/>
        </p:nvSpPr>
        <p:spPr>
          <a:xfrm>
            <a:off x="2370138" y="22007513"/>
            <a:ext cx="284162" cy="338137"/>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3</a:t>
            </a:r>
            <a:endParaRPr lang="en-US" sz="2650" dirty="0">
              <a:solidFill>
                <a:schemeClr val="bg1"/>
              </a:solidFill>
              <a:latin typeface="Arial" panose="020B0604020202020204" pitchFamily="34" charset="0"/>
              <a:cs typeface="Arial" panose="020B0604020202020204" pitchFamily="34" charset="0"/>
            </a:endParaRPr>
          </a:p>
        </p:txBody>
      </p:sp>
      <p:sp>
        <p:nvSpPr>
          <p:cNvPr id="25654" name="Shape 8"/>
          <p:cNvSpPr>
            <a:spLocks noChangeArrowheads="1"/>
          </p:cNvSpPr>
          <p:nvPr/>
        </p:nvSpPr>
        <p:spPr bwMode="auto">
          <a:xfrm>
            <a:off x="3554413" y="23260050"/>
            <a:ext cx="7516812" cy="15875"/>
          </a:xfrm>
          <a:prstGeom prst="roundRect">
            <a:avLst>
              <a:gd name="adj" fmla="val 625116"/>
            </a:avLst>
          </a:prstGeom>
          <a:solidFill>
            <a:srgbClr val="BCDBD4"/>
          </a:solidFill>
          <a:ln w="9525">
            <a:noFill/>
            <a:round/>
            <a:headEnd/>
            <a:tailEnd/>
          </a:ln>
        </p:spPr>
        <p:txBody>
          <a:bodyPr/>
          <a:lstStyle/>
          <a:p>
            <a:endParaRPr lang="ru-RU"/>
          </a:p>
        </p:txBody>
      </p:sp>
      <p:sp>
        <p:nvSpPr>
          <p:cNvPr id="25655" name="Shape 4"/>
          <p:cNvSpPr>
            <a:spLocks noChangeArrowheads="1"/>
          </p:cNvSpPr>
          <p:nvPr/>
        </p:nvSpPr>
        <p:spPr bwMode="auto">
          <a:xfrm>
            <a:off x="3582988" y="23252113"/>
            <a:ext cx="8593137" cy="15875"/>
          </a:xfrm>
          <a:prstGeom prst="roundRect">
            <a:avLst>
              <a:gd name="adj" fmla="val 625116"/>
            </a:avLst>
          </a:prstGeom>
          <a:solidFill>
            <a:srgbClr val="BCDBD4"/>
          </a:solidFill>
          <a:ln w="9525">
            <a:noFill/>
            <a:round/>
            <a:headEnd/>
            <a:tailEnd/>
          </a:ln>
        </p:spPr>
        <p:txBody>
          <a:bodyPr/>
          <a:lstStyle/>
          <a:p>
            <a:endParaRPr lang="ru-RU"/>
          </a:p>
        </p:txBody>
      </p:sp>
      <p:sp>
        <p:nvSpPr>
          <p:cNvPr id="25656" name="Shape 4"/>
          <p:cNvSpPr>
            <a:spLocks noChangeArrowheads="1"/>
          </p:cNvSpPr>
          <p:nvPr/>
        </p:nvSpPr>
        <p:spPr bwMode="auto">
          <a:xfrm>
            <a:off x="3640138" y="23253700"/>
            <a:ext cx="8591550" cy="15875"/>
          </a:xfrm>
          <a:prstGeom prst="roundRect">
            <a:avLst>
              <a:gd name="adj" fmla="val 625116"/>
            </a:avLst>
          </a:prstGeom>
          <a:solidFill>
            <a:srgbClr val="BCDBD4"/>
          </a:solidFill>
          <a:ln w="9525">
            <a:noFill/>
            <a:round/>
            <a:headEnd/>
            <a:tailEnd/>
          </a:ln>
        </p:spPr>
        <p:txBody>
          <a:bodyPr/>
          <a:lstStyle/>
          <a:p>
            <a:endParaRPr lang="ru-RU"/>
          </a:p>
        </p:txBody>
      </p:sp>
      <p:sp>
        <p:nvSpPr>
          <p:cNvPr id="25657" name="Shape 2"/>
          <p:cNvSpPr>
            <a:spLocks noChangeArrowheads="1"/>
          </p:cNvSpPr>
          <p:nvPr/>
        </p:nvSpPr>
        <p:spPr bwMode="auto">
          <a:xfrm flipV="1">
            <a:off x="3635375" y="23196550"/>
            <a:ext cx="8577263" cy="44450"/>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 name="Номер слайда 1"/>
          <p:cNvSpPr>
            <a:spLocks noGrp="1"/>
          </p:cNvSpPr>
          <p:nvPr>
            <p:ph type="sldNum" sz="quarter" idx="12"/>
          </p:nvPr>
        </p:nvSpPr>
        <p:spPr/>
        <p:txBody>
          <a:bodyPr/>
          <a:lstStyle/>
          <a:p>
            <a:pPr>
              <a:defRPr/>
            </a:pPr>
            <a:fld id="{EC6B2123-2313-49B1-9786-C1895E986F5B}" type="slidenum">
              <a:rPr lang="ru-RU" smtClean="0"/>
              <a:pPr>
                <a:defRPr/>
              </a:pPr>
              <a:t>12</a:t>
            </a:fld>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Рисунок 1"/>
          <p:cNvPicPr>
            <a:picLocks noChangeAspect="1"/>
          </p:cNvPicPr>
          <p:nvPr/>
        </p:nvPicPr>
        <p:blipFill>
          <a:blip r:embed="rId2"/>
          <a:srcRect/>
          <a:stretch>
            <a:fillRect/>
          </a:stretch>
        </p:blipFill>
        <p:spPr bwMode="auto">
          <a:xfrm>
            <a:off x="0" y="12915900"/>
            <a:ext cx="13716000" cy="6292850"/>
          </a:xfrm>
          <a:prstGeom prst="rect">
            <a:avLst/>
          </a:prstGeom>
          <a:noFill/>
          <a:ln w="9525">
            <a:noFill/>
            <a:miter lim="800000"/>
            <a:headEnd/>
            <a:tailEnd/>
          </a:ln>
        </p:spPr>
      </p:pic>
      <p:sp>
        <p:nvSpPr>
          <p:cNvPr id="40" name="Прямоугольник 39"/>
          <p:cNvSpPr/>
          <p:nvPr/>
        </p:nvSpPr>
        <p:spPr>
          <a:xfrm>
            <a:off x="0" y="9899650"/>
            <a:ext cx="13716000" cy="301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700">
              <a:solidFill>
                <a:schemeClr val="tx1"/>
              </a:solidFill>
              <a:latin typeface="Arial" panose="020B0604020202020204" pitchFamily="34" charset="0"/>
              <a:cs typeface="Arial" panose="020B0604020202020204" pitchFamily="34" charset="0"/>
            </a:endParaRPr>
          </a:p>
        </p:txBody>
      </p:sp>
      <p:cxnSp>
        <p:nvCxnSpPr>
          <p:cNvPr id="49" name="Прямая соединительная линия 48"/>
          <p:cNvCxnSpPr/>
          <p:nvPr/>
        </p:nvCxnSpPr>
        <p:spPr>
          <a:xfrm flipV="1">
            <a:off x="4781550" y="9940925"/>
            <a:ext cx="0" cy="3022600"/>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flipV="1">
            <a:off x="13354050" y="9996488"/>
            <a:ext cx="0" cy="2819400"/>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sp>
        <p:nvSpPr>
          <p:cNvPr id="27653" name="Text 0"/>
          <p:cNvSpPr>
            <a:spLocks noChangeArrowheads="1"/>
          </p:cNvSpPr>
          <p:nvPr/>
        </p:nvSpPr>
        <p:spPr bwMode="auto">
          <a:xfrm>
            <a:off x="628650" y="14911388"/>
            <a:ext cx="12431713" cy="2125662"/>
          </a:xfrm>
          <a:prstGeom prst="rect">
            <a:avLst/>
          </a:prstGeom>
          <a:noFill/>
          <a:ln w="9525">
            <a:noFill/>
            <a:miter lim="800000"/>
            <a:headEnd/>
            <a:tailEnd/>
          </a:ln>
        </p:spPr>
        <p:txBody>
          <a:bodyPr lIns="0" tIns="0" rIns="0" bIns="0"/>
          <a:lstStyle/>
          <a:p>
            <a:pPr>
              <a:lnSpc>
                <a:spcPts val="5550"/>
              </a:lnSpc>
            </a:pPr>
            <a:r>
              <a:rPr lang="en-US" sz="4400" b="1">
                <a:solidFill>
                  <a:schemeClr val="accent1"/>
                </a:solidFill>
                <a:ea typeface="Unbounded Bold"/>
                <a:cs typeface="Unbounded Bold"/>
              </a:rPr>
              <a:t>The Power of </a:t>
            </a:r>
            <a:endParaRPr lang="ru-RU" sz="4400" b="1">
              <a:solidFill>
                <a:schemeClr val="accent1"/>
              </a:solidFill>
              <a:ea typeface="Unbounded Bold"/>
              <a:cs typeface="Unbounded Bold"/>
            </a:endParaRPr>
          </a:p>
          <a:p>
            <a:pPr>
              <a:lnSpc>
                <a:spcPts val="5550"/>
              </a:lnSpc>
            </a:pPr>
            <a:r>
              <a:rPr lang="en-US" sz="4400" b="1">
                <a:solidFill>
                  <a:schemeClr val="accent1"/>
                </a:solidFill>
                <a:ea typeface="Unbounded Bold"/>
                <a:cs typeface="Unbounded Bold"/>
              </a:rPr>
              <a:t>Geo-Targeted Proxies for </a:t>
            </a:r>
            <a:endParaRPr lang="ru-RU" sz="4400" b="1">
              <a:solidFill>
                <a:schemeClr val="accent1"/>
              </a:solidFill>
              <a:ea typeface="Unbounded Bold"/>
              <a:cs typeface="Unbounded Bold"/>
            </a:endParaRPr>
          </a:p>
          <a:p>
            <a:pPr>
              <a:lnSpc>
                <a:spcPts val="5550"/>
              </a:lnSpc>
            </a:pPr>
            <a:r>
              <a:rPr lang="en-US" sz="4400" b="1">
                <a:solidFill>
                  <a:schemeClr val="accent1"/>
                </a:solidFill>
                <a:ea typeface="Unbounded Bold"/>
                <a:cs typeface="Unbounded Bold"/>
              </a:rPr>
              <a:t>Web Data Collection</a:t>
            </a:r>
            <a:endParaRPr lang="en-US" sz="4400">
              <a:solidFill>
                <a:schemeClr val="accent1"/>
              </a:solidFill>
            </a:endParaRPr>
          </a:p>
        </p:txBody>
      </p:sp>
      <p:sp>
        <p:nvSpPr>
          <p:cNvPr id="27654" name="Text 1"/>
          <p:cNvSpPr>
            <a:spLocks noChangeArrowheads="1"/>
          </p:cNvSpPr>
          <p:nvPr/>
        </p:nvSpPr>
        <p:spPr bwMode="auto">
          <a:xfrm>
            <a:off x="674688" y="20507325"/>
            <a:ext cx="3716337" cy="354013"/>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What is Trust Score?</a:t>
            </a:r>
            <a:endParaRPr lang="en-US" sz="2200"/>
          </a:p>
        </p:txBody>
      </p:sp>
      <p:sp>
        <p:nvSpPr>
          <p:cNvPr id="32" name="Text 2"/>
          <p:cNvSpPr/>
          <p:nvPr/>
        </p:nvSpPr>
        <p:spPr>
          <a:xfrm>
            <a:off x="674688" y="21031200"/>
            <a:ext cx="6245225" cy="2176463"/>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The Trust Score of an IP address reflects its reliability in the eyes of websites and online services. A high Trust Score indicates a trustworthy IP with a clean history, while a low Trust Score raises red flags and may lead to blocked access. Websites like Google and Facebook often restrict access from IPs with low Trust Scores.</a:t>
            </a:r>
            <a:endParaRPr lang="en-US" sz="1750" dirty="0">
              <a:latin typeface="Arial" panose="020B0604020202020204" pitchFamily="34" charset="0"/>
              <a:cs typeface="Arial" panose="020B0604020202020204" pitchFamily="34" charset="0"/>
            </a:endParaRPr>
          </a:p>
        </p:txBody>
      </p:sp>
      <p:sp>
        <p:nvSpPr>
          <p:cNvPr id="27656" name="Text 3"/>
          <p:cNvSpPr>
            <a:spLocks noChangeArrowheads="1"/>
          </p:cNvSpPr>
          <p:nvPr/>
        </p:nvSpPr>
        <p:spPr bwMode="auto">
          <a:xfrm>
            <a:off x="7480300" y="20507325"/>
            <a:ext cx="5508625" cy="354013"/>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Impact on Web Data Collection</a:t>
            </a:r>
            <a:endParaRPr lang="en-US" sz="2200"/>
          </a:p>
        </p:txBody>
      </p:sp>
      <p:sp>
        <p:nvSpPr>
          <p:cNvPr id="34" name="Text 4"/>
          <p:cNvSpPr/>
          <p:nvPr/>
        </p:nvSpPr>
        <p:spPr>
          <a:xfrm>
            <a:off x="7450138" y="21031200"/>
            <a:ext cx="5737225" cy="2176463"/>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Websites can utilize sophisticated detection systems to identify and block requests coming from proxy servers with low Trust Scores. This presents a challenge for web data collection, as inaccurate data can result from blocked access or skewed results. Choosing proxies with high Trust Scores is essential for reliable data collection.</a:t>
            </a:r>
            <a:endParaRPr lang="en-US" sz="1750" dirty="0">
              <a:latin typeface="Arial" panose="020B0604020202020204" pitchFamily="34" charset="0"/>
              <a:cs typeface="Arial" panose="020B0604020202020204" pitchFamily="34" charset="0"/>
            </a:endParaRPr>
          </a:p>
        </p:txBody>
      </p:sp>
      <p:sp>
        <p:nvSpPr>
          <p:cNvPr id="27658" name="Прямоугольник 40"/>
          <p:cNvSpPr>
            <a:spLocks noChangeArrowheads="1"/>
          </p:cNvSpPr>
          <p:nvPr/>
        </p:nvSpPr>
        <p:spPr bwMode="auto">
          <a:xfrm>
            <a:off x="2357438" y="10923588"/>
            <a:ext cx="2390775" cy="1314450"/>
          </a:xfrm>
          <a:prstGeom prst="rect">
            <a:avLst/>
          </a:prstGeom>
          <a:noFill/>
          <a:ln w="9525">
            <a:noFill/>
            <a:miter lim="800000"/>
            <a:headEnd/>
            <a:tailEnd/>
          </a:ln>
        </p:spPr>
        <p:txBody>
          <a:bodyPr>
            <a:spAutoFit/>
          </a:bodyPr>
          <a:lstStyle/>
          <a:p>
            <a:pPr>
              <a:lnSpc>
                <a:spcPct val="107000"/>
              </a:lnSpc>
              <a:spcAft>
                <a:spcPts val="800"/>
              </a:spcAft>
            </a:pPr>
            <a:r>
              <a:rPr lang="en-US" sz="1700" b="1">
                <a:cs typeface="Calibri" pitchFamily="34" charset="0"/>
              </a:rPr>
              <a:t>Eric Schmidt</a:t>
            </a:r>
            <a:endParaRPr lang="ru-RU" sz="1700" b="1">
              <a:cs typeface="Calibri" pitchFamily="34" charset="0"/>
            </a:endParaRPr>
          </a:p>
          <a:p>
            <a:pPr>
              <a:lnSpc>
                <a:spcPct val="107000"/>
              </a:lnSpc>
              <a:spcAft>
                <a:spcPts val="800"/>
              </a:spcAft>
            </a:pPr>
            <a:r>
              <a:rPr lang="ru-RU" sz="1700" b="1">
                <a:cs typeface="Calibri" pitchFamily="34" charset="0"/>
              </a:rPr>
              <a:t/>
            </a:r>
            <a:br>
              <a:rPr lang="ru-RU" sz="1700" b="1">
                <a:cs typeface="Calibri" pitchFamily="34" charset="0"/>
              </a:rPr>
            </a:br>
            <a:r>
              <a:rPr lang="en-US" sz="1700"/>
              <a:t>the former CEO of Google</a:t>
            </a:r>
            <a:endParaRPr lang="ru-RU" sz="1700">
              <a:cs typeface="Calibri" pitchFamily="34" charset="0"/>
            </a:endParaRPr>
          </a:p>
        </p:txBody>
      </p:sp>
      <p:sp>
        <p:nvSpPr>
          <p:cNvPr id="27659" name="Прямоугольник 41"/>
          <p:cNvSpPr>
            <a:spLocks noChangeArrowheads="1"/>
          </p:cNvSpPr>
          <p:nvPr/>
        </p:nvSpPr>
        <p:spPr bwMode="auto">
          <a:xfrm>
            <a:off x="5262563" y="11358563"/>
            <a:ext cx="7702550" cy="1212850"/>
          </a:xfrm>
          <a:prstGeom prst="rect">
            <a:avLst/>
          </a:prstGeom>
          <a:noFill/>
          <a:ln w="9525">
            <a:noFill/>
            <a:miter lim="800000"/>
            <a:headEnd/>
            <a:tailEnd/>
          </a:ln>
        </p:spPr>
        <p:txBody>
          <a:bodyPr>
            <a:spAutoFit/>
          </a:bodyPr>
          <a:lstStyle/>
          <a:p>
            <a:pPr>
              <a:lnSpc>
                <a:spcPct val="107000"/>
              </a:lnSpc>
              <a:spcAft>
                <a:spcPts val="800"/>
              </a:spcAft>
            </a:pPr>
            <a:r>
              <a:rPr lang="en-US" sz="1700"/>
              <a:t>"The ability to collect data from multiple sources and geographies is critical for understanding the world as it is. Geo-targeted proxies, in particular, allow businesses to access region-specific information, which can significantly improve decision-making, localization, and market strategy."</a:t>
            </a:r>
            <a:endParaRPr lang="ru-RU" sz="1700" i="1">
              <a:cs typeface="Calibri" pitchFamily="34" charset="0"/>
            </a:endParaRPr>
          </a:p>
        </p:txBody>
      </p:sp>
      <p:sp>
        <p:nvSpPr>
          <p:cNvPr id="27660" name="Прямоугольник 42"/>
          <p:cNvSpPr>
            <a:spLocks noChangeArrowheads="1"/>
          </p:cNvSpPr>
          <p:nvPr/>
        </p:nvSpPr>
        <p:spPr bwMode="auto">
          <a:xfrm>
            <a:off x="5484813" y="10450513"/>
            <a:ext cx="6858000" cy="652462"/>
          </a:xfrm>
          <a:prstGeom prst="rect">
            <a:avLst/>
          </a:prstGeom>
          <a:noFill/>
          <a:ln w="9525">
            <a:noFill/>
            <a:miter lim="800000"/>
            <a:headEnd/>
            <a:tailEnd/>
          </a:ln>
        </p:spPr>
        <p:txBody>
          <a:bodyPr>
            <a:spAutoFit/>
          </a:bodyPr>
          <a:lstStyle/>
          <a:p>
            <a:pPr>
              <a:lnSpc>
                <a:spcPct val="107000"/>
              </a:lnSpc>
              <a:spcAft>
                <a:spcPts val="800"/>
              </a:spcAft>
            </a:pPr>
            <a:r>
              <a:rPr lang="en-US" sz="1700"/>
              <a:t>Who has often discussed the intersection of technology, data, and privacy in interview. He noted:</a:t>
            </a:r>
            <a:endParaRPr lang="ru-RU" sz="1700">
              <a:cs typeface="Calibri" pitchFamily="34" charset="0"/>
            </a:endParaRPr>
          </a:p>
        </p:txBody>
      </p:sp>
      <p:cxnSp>
        <p:nvCxnSpPr>
          <p:cNvPr id="44" name="Прямая соединительная линия 43"/>
          <p:cNvCxnSpPr/>
          <p:nvPr/>
        </p:nvCxnSpPr>
        <p:spPr>
          <a:xfrm>
            <a:off x="4748213" y="10383838"/>
            <a:ext cx="0" cy="1520825"/>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4781550" y="9940925"/>
            <a:ext cx="3629025" cy="0"/>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7069138" y="12798425"/>
            <a:ext cx="6284912" cy="15875"/>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pic>
        <p:nvPicPr>
          <p:cNvPr id="27664" name="Рисунок 47"/>
          <p:cNvPicPr>
            <a:picLocks noChangeAspect="1"/>
          </p:cNvPicPr>
          <p:nvPr/>
        </p:nvPicPr>
        <p:blipFill>
          <a:blip r:embed="rId3"/>
          <a:srcRect/>
          <a:stretch>
            <a:fillRect/>
          </a:stretch>
        </p:blipFill>
        <p:spPr bwMode="auto">
          <a:xfrm>
            <a:off x="358775" y="10642600"/>
            <a:ext cx="1654175" cy="1654175"/>
          </a:xfrm>
          <a:prstGeom prst="rect">
            <a:avLst/>
          </a:prstGeom>
          <a:noFill/>
          <a:ln w="9525">
            <a:noFill/>
            <a:miter lim="800000"/>
            <a:headEnd/>
            <a:tailEnd/>
          </a:ln>
        </p:spPr>
      </p:pic>
      <p:sp>
        <p:nvSpPr>
          <p:cNvPr id="27665" name="Text 0"/>
          <p:cNvSpPr>
            <a:spLocks noChangeArrowheads="1"/>
          </p:cNvSpPr>
          <p:nvPr/>
        </p:nvSpPr>
        <p:spPr bwMode="auto">
          <a:xfrm>
            <a:off x="1033463" y="1241425"/>
            <a:ext cx="11766550" cy="1209675"/>
          </a:xfrm>
          <a:prstGeom prst="rect">
            <a:avLst/>
          </a:prstGeom>
          <a:noFill/>
          <a:ln w="9525">
            <a:noFill/>
            <a:miter lim="800000"/>
            <a:headEnd/>
            <a:tailEnd/>
          </a:ln>
        </p:spPr>
        <p:txBody>
          <a:bodyPr lIns="0" tIns="0" rIns="0" bIns="0"/>
          <a:lstStyle/>
          <a:p>
            <a:pPr>
              <a:lnSpc>
                <a:spcPts val="4750"/>
              </a:lnSpc>
            </a:pPr>
            <a:r>
              <a:rPr lang="en-US" sz="3800" b="1">
                <a:ea typeface="Unbounded Bold"/>
                <a:cs typeface="Unbounded Bold"/>
              </a:rPr>
              <a:t>Astro Operates IPs with High Trust Score Only, Since They Ensure:</a:t>
            </a:r>
            <a:endParaRPr lang="en-US" sz="3800"/>
          </a:p>
        </p:txBody>
      </p:sp>
      <p:sp>
        <p:nvSpPr>
          <p:cNvPr id="27666" name="Text 1"/>
          <p:cNvSpPr>
            <a:spLocks noChangeArrowheads="1"/>
          </p:cNvSpPr>
          <p:nvPr/>
        </p:nvSpPr>
        <p:spPr bwMode="auto">
          <a:xfrm>
            <a:off x="1033463" y="2960688"/>
            <a:ext cx="3749675" cy="638175"/>
          </a:xfrm>
          <a:prstGeom prst="rect">
            <a:avLst/>
          </a:prstGeom>
          <a:noFill/>
          <a:ln w="9525">
            <a:noFill/>
            <a:miter lim="800000"/>
            <a:headEnd/>
            <a:tailEnd/>
          </a:ln>
        </p:spPr>
        <p:txBody>
          <a:bodyPr wrap="none" lIns="0" tIns="0" rIns="0" bIns="0"/>
          <a:lstStyle/>
          <a:p>
            <a:pPr algn="ctr">
              <a:lnSpc>
                <a:spcPts val="5000"/>
              </a:lnSpc>
            </a:pPr>
            <a:r>
              <a:rPr lang="en-US" sz="5000" b="1">
                <a:ea typeface="Unbounded Bold"/>
                <a:cs typeface="Unbounded Bold"/>
              </a:rPr>
              <a:t>1</a:t>
            </a:r>
            <a:endParaRPr lang="en-US" sz="5000"/>
          </a:p>
        </p:txBody>
      </p:sp>
      <p:sp>
        <p:nvSpPr>
          <p:cNvPr id="27667" name="Text 2"/>
          <p:cNvSpPr>
            <a:spLocks noChangeArrowheads="1"/>
          </p:cNvSpPr>
          <p:nvPr/>
        </p:nvSpPr>
        <p:spPr bwMode="auto">
          <a:xfrm>
            <a:off x="1557338" y="3840163"/>
            <a:ext cx="2703512" cy="303212"/>
          </a:xfrm>
          <a:prstGeom prst="rect">
            <a:avLst/>
          </a:prstGeom>
          <a:noFill/>
          <a:ln w="9525">
            <a:noFill/>
            <a:miter lim="800000"/>
            <a:headEnd/>
            <a:tailEnd/>
          </a:ln>
        </p:spPr>
        <p:txBody>
          <a:bodyPr wrap="none" lIns="0" tIns="0" rIns="0" bIns="0"/>
          <a:lstStyle/>
          <a:p>
            <a:pPr algn="ctr">
              <a:lnSpc>
                <a:spcPts val="2350"/>
              </a:lnSpc>
            </a:pPr>
            <a:r>
              <a:rPr lang="en-US" sz="1900" b="1">
                <a:ea typeface="Unbounded Bold"/>
                <a:cs typeface="Unbounded Bold"/>
              </a:rPr>
              <a:t>Enhanced Access</a:t>
            </a:r>
            <a:endParaRPr lang="en-US" sz="1900"/>
          </a:p>
        </p:txBody>
      </p:sp>
      <p:sp>
        <p:nvSpPr>
          <p:cNvPr id="27668" name="Text 3"/>
          <p:cNvSpPr>
            <a:spLocks noChangeArrowheads="1"/>
          </p:cNvSpPr>
          <p:nvPr/>
        </p:nvSpPr>
        <p:spPr bwMode="auto">
          <a:xfrm>
            <a:off x="1033463" y="4259263"/>
            <a:ext cx="3749675" cy="619125"/>
          </a:xfrm>
          <a:prstGeom prst="rect">
            <a:avLst/>
          </a:prstGeom>
          <a:noFill/>
          <a:ln w="9525">
            <a:noFill/>
            <a:miter lim="800000"/>
            <a:headEnd/>
            <a:tailEnd/>
          </a:ln>
        </p:spPr>
        <p:txBody>
          <a:bodyPr lIns="0" tIns="0" rIns="0" bIns="0"/>
          <a:lstStyle/>
          <a:p>
            <a:pPr algn="ctr">
              <a:lnSpc>
                <a:spcPts val="2400"/>
              </a:lnSpc>
            </a:pPr>
            <a:r>
              <a:rPr lang="en-US" sz="1500">
                <a:ea typeface="Open Sans"/>
                <a:cs typeface="Open Sans"/>
              </a:rPr>
              <a:t>No to IP flagging, Yes to consistent access to target websites.</a:t>
            </a:r>
            <a:endParaRPr lang="en-US" sz="1500"/>
          </a:p>
        </p:txBody>
      </p:sp>
      <p:sp>
        <p:nvSpPr>
          <p:cNvPr id="27669" name="Text 4"/>
          <p:cNvSpPr>
            <a:spLocks noChangeArrowheads="1"/>
          </p:cNvSpPr>
          <p:nvPr/>
        </p:nvSpPr>
        <p:spPr bwMode="auto">
          <a:xfrm>
            <a:off x="5073650" y="2960688"/>
            <a:ext cx="3749675" cy="638175"/>
          </a:xfrm>
          <a:prstGeom prst="rect">
            <a:avLst/>
          </a:prstGeom>
          <a:noFill/>
          <a:ln w="9525">
            <a:noFill/>
            <a:miter lim="800000"/>
            <a:headEnd/>
            <a:tailEnd/>
          </a:ln>
        </p:spPr>
        <p:txBody>
          <a:bodyPr wrap="none" lIns="0" tIns="0" rIns="0" bIns="0"/>
          <a:lstStyle/>
          <a:p>
            <a:pPr algn="ctr">
              <a:lnSpc>
                <a:spcPts val="5000"/>
              </a:lnSpc>
            </a:pPr>
            <a:r>
              <a:rPr lang="en-US" sz="5000" b="1">
                <a:ea typeface="Unbounded Bold"/>
                <a:cs typeface="Unbounded Bold"/>
              </a:rPr>
              <a:t>2</a:t>
            </a:r>
            <a:endParaRPr lang="en-US" sz="5000"/>
          </a:p>
        </p:txBody>
      </p:sp>
      <p:sp>
        <p:nvSpPr>
          <p:cNvPr id="27670" name="Text 5"/>
          <p:cNvSpPr>
            <a:spLocks noChangeArrowheads="1"/>
          </p:cNvSpPr>
          <p:nvPr/>
        </p:nvSpPr>
        <p:spPr bwMode="auto">
          <a:xfrm>
            <a:off x="5233988" y="3840163"/>
            <a:ext cx="3429000" cy="303212"/>
          </a:xfrm>
          <a:prstGeom prst="rect">
            <a:avLst/>
          </a:prstGeom>
          <a:noFill/>
          <a:ln w="9525">
            <a:noFill/>
            <a:miter lim="800000"/>
            <a:headEnd/>
            <a:tailEnd/>
          </a:ln>
        </p:spPr>
        <p:txBody>
          <a:bodyPr wrap="none" lIns="0" tIns="0" rIns="0" bIns="0"/>
          <a:lstStyle/>
          <a:p>
            <a:pPr algn="ctr">
              <a:lnSpc>
                <a:spcPts val="2350"/>
              </a:lnSpc>
            </a:pPr>
            <a:r>
              <a:rPr lang="en-US" sz="1900" b="1">
                <a:ea typeface="Unbounded Bold"/>
                <a:cs typeface="Unbounded Bold"/>
              </a:rPr>
              <a:t>Improved Data Quality</a:t>
            </a:r>
            <a:endParaRPr lang="en-US" sz="1900"/>
          </a:p>
        </p:txBody>
      </p:sp>
      <p:sp>
        <p:nvSpPr>
          <p:cNvPr id="27671" name="Text 6"/>
          <p:cNvSpPr>
            <a:spLocks noChangeArrowheads="1"/>
          </p:cNvSpPr>
          <p:nvPr/>
        </p:nvSpPr>
        <p:spPr bwMode="auto">
          <a:xfrm>
            <a:off x="5073650" y="4259263"/>
            <a:ext cx="3749675" cy="619125"/>
          </a:xfrm>
          <a:prstGeom prst="rect">
            <a:avLst/>
          </a:prstGeom>
          <a:noFill/>
          <a:ln w="9525">
            <a:noFill/>
            <a:miter lim="800000"/>
            <a:headEnd/>
            <a:tailEnd/>
          </a:ln>
        </p:spPr>
        <p:txBody>
          <a:bodyPr lIns="0" tIns="0" rIns="0" bIns="0"/>
          <a:lstStyle/>
          <a:p>
            <a:pPr algn="ctr">
              <a:lnSpc>
                <a:spcPts val="2400"/>
              </a:lnSpc>
            </a:pPr>
            <a:r>
              <a:rPr lang="en-US" sz="1500">
                <a:ea typeface="Open Sans"/>
                <a:cs typeface="Open Sans"/>
              </a:rPr>
              <a:t>Obtaining of accurate and reliable data while maintaining consistent connections.</a:t>
            </a:r>
            <a:endParaRPr lang="en-US" sz="1500"/>
          </a:p>
        </p:txBody>
      </p:sp>
      <p:sp>
        <p:nvSpPr>
          <p:cNvPr id="27672" name="Text 7"/>
          <p:cNvSpPr>
            <a:spLocks noChangeArrowheads="1"/>
          </p:cNvSpPr>
          <p:nvPr/>
        </p:nvSpPr>
        <p:spPr bwMode="auto">
          <a:xfrm>
            <a:off x="9113838" y="2960688"/>
            <a:ext cx="3749675" cy="638175"/>
          </a:xfrm>
          <a:prstGeom prst="rect">
            <a:avLst/>
          </a:prstGeom>
          <a:noFill/>
          <a:ln w="9525">
            <a:noFill/>
            <a:miter lim="800000"/>
            <a:headEnd/>
            <a:tailEnd/>
          </a:ln>
        </p:spPr>
        <p:txBody>
          <a:bodyPr wrap="none" lIns="0" tIns="0" rIns="0" bIns="0"/>
          <a:lstStyle/>
          <a:p>
            <a:pPr algn="ctr">
              <a:lnSpc>
                <a:spcPts val="5000"/>
              </a:lnSpc>
            </a:pPr>
            <a:r>
              <a:rPr lang="en-US" sz="5000" b="1">
                <a:ea typeface="Unbounded Bold"/>
                <a:cs typeface="Unbounded Bold"/>
              </a:rPr>
              <a:t>3</a:t>
            </a:r>
            <a:endParaRPr lang="en-US" sz="5000"/>
          </a:p>
        </p:txBody>
      </p:sp>
      <p:sp>
        <p:nvSpPr>
          <p:cNvPr id="27673" name="Text 8"/>
          <p:cNvSpPr>
            <a:spLocks noChangeArrowheads="1"/>
          </p:cNvSpPr>
          <p:nvPr/>
        </p:nvSpPr>
        <p:spPr bwMode="auto">
          <a:xfrm>
            <a:off x="9320213" y="3840163"/>
            <a:ext cx="3336925" cy="303212"/>
          </a:xfrm>
          <a:prstGeom prst="rect">
            <a:avLst/>
          </a:prstGeom>
          <a:noFill/>
          <a:ln w="9525">
            <a:noFill/>
            <a:miter lim="800000"/>
            <a:headEnd/>
            <a:tailEnd/>
          </a:ln>
        </p:spPr>
        <p:txBody>
          <a:bodyPr wrap="none" lIns="0" tIns="0" rIns="0" bIns="0"/>
          <a:lstStyle/>
          <a:p>
            <a:pPr algn="ctr">
              <a:lnSpc>
                <a:spcPts val="2350"/>
              </a:lnSpc>
            </a:pPr>
            <a:r>
              <a:rPr lang="en-US" sz="1900" b="1">
                <a:ea typeface="Unbounded Bold"/>
                <a:cs typeface="Unbounded Bold"/>
              </a:rPr>
              <a:t>Effortless Integration</a:t>
            </a:r>
            <a:endParaRPr lang="en-US" sz="1900"/>
          </a:p>
        </p:txBody>
      </p:sp>
      <p:sp>
        <p:nvSpPr>
          <p:cNvPr id="27674" name="Text 9"/>
          <p:cNvSpPr>
            <a:spLocks noChangeArrowheads="1"/>
          </p:cNvSpPr>
          <p:nvPr/>
        </p:nvSpPr>
        <p:spPr bwMode="auto">
          <a:xfrm>
            <a:off x="9113838" y="4259263"/>
            <a:ext cx="3749675" cy="619125"/>
          </a:xfrm>
          <a:prstGeom prst="rect">
            <a:avLst/>
          </a:prstGeom>
          <a:noFill/>
          <a:ln w="9525">
            <a:noFill/>
            <a:miter lim="800000"/>
            <a:headEnd/>
            <a:tailEnd/>
          </a:ln>
        </p:spPr>
        <p:txBody>
          <a:bodyPr lIns="0" tIns="0" rIns="0" bIns="0"/>
          <a:lstStyle/>
          <a:p>
            <a:pPr algn="ctr">
              <a:lnSpc>
                <a:spcPts val="2400"/>
              </a:lnSpc>
            </a:pPr>
            <a:r>
              <a:rPr lang="en-US" sz="1500">
                <a:ea typeface="Open Sans"/>
                <a:cs typeface="Open Sans"/>
              </a:rPr>
              <a:t>Seamless integration into existing systems and workflows.</a:t>
            </a:r>
            <a:endParaRPr lang="en-US" sz="1500"/>
          </a:p>
        </p:txBody>
      </p:sp>
      <p:pic>
        <p:nvPicPr>
          <p:cNvPr id="27675" name="Рисунок 28"/>
          <p:cNvPicPr>
            <a:picLocks noChangeAspect="1"/>
          </p:cNvPicPr>
          <p:nvPr/>
        </p:nvPicPr>
        <p:blipFill>
          <a:blip r:embed="rId4"/>
          <a:srcRect l="3339" t="33105" r="1320" b="25847"/>
          <a:stretch>
            <a:fillRect/>
          </a:stretch>
        </p:blipFill>
        <p:spPr bwMode="auto">
          <a:xfrm>
            <a:off x="0" y="5778500"/>
            <a:ext cx="13716000" cy="2965450"/>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pPr>
              <a:defRPr/>
            </a:pPr>
            <a:fld id="{74BEEBEB-8BF1-4953-AAA5-5BD24E1ACCF0}" type="slidenum">
              <a:rPr lang="ru-RU" smtClean="0"/>
              <a:pPr>
                <a:defRPr/>
              </a:pPr>
              <a:t>13</a:t>
            </a:fld>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0"/>
          <p:cNvSpPr>
            <a:spLocks noChangeArrowheads="1"/>
          </p:cNvSpPr>
          <p:nvPr/>
        </p:nvSpPr>
        <p:spPr bwMode="auto">
          <a:xfrm>
            <a:off x="2409825" y="919163"/>
            <a:ext cx="9404350" cy="1212850"/>
          </a:xfrm>
          <a:prstGeom prst="rect">
            <a:avLst/>
          </a:prstGeom>
          <a:noFill/>
          <a:ln w="9525">
            <a:noFill/>
            <a:miter lim="800000"/>
            <a:headEnd/>
            <a:tailEnd/>
          </a:ln>
        </p:spPr>
        <p:txBody>
          <a:bodyPr lIns="0" tIns="0" rIns="0" bIns="0"/>
          <a:lstStyle/>
          <a:p>
            <a:pPr>
              <a:lnSpc>
                <a:spcPts val="4750"/>
              </a:lnSpc>
            </a:pPr>
            <a:r>
              <a:rPr lang="en-US" sz="3800" b="1">
                <a:ea typeface="Unbounded Bold"/>
                <a:cs typeface="Unbounded Bold"/>
              </a:rPr>
              <a:t>Enterprise-Level Proxy Infrastructure</a:t>
            </a:r>
            <a:endParaRPr lang="en-US" sz="3800"/>
          </a:p>
        </p:txBody>
      </p:sp>
      <p:sp>
        <p:nvSpPr>
          <p:cNvPr id="28674" name="Shape 1"/>
          <p:cNvSpPr>
            <a:spLocks noChangeArrowheads="1"/>
          </p:cNvSpPr>
          <p:nvPr/>
        </p:nvSpPr>
        <p:spPr bwMode="auto">
          <a:xfrm>
            <a:off x="8467725" y="2303463"/>
            <a:ext cx="296863" cy="339725"/>
          </a:xfrm>
          <a:prstGeom prst="roundRect">
            <a:avLst>
              <a:gd name="adj" fmla="val 24005"/>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8675" name="Text 2"/>
          <p:cNvSpPr>
            <a:spLocks noChangeArrowheads="1"/>
          </p:cNvSpPr>
          <p:nvPr/>
        </p:nvSpPr>
        <p:spPr bwMode="auto">
          <a:xfrm>
            <a:off x="9001125" y="2303463"/>
            <a:ext cx="2763838" cy="303212"/>
          </a:xfrm>
          <a:prstGeom prst="rect">
            <a:avLst/>
          </a:prstGeom>
          <a:noFill/>
          <a:ln w="9525">
            <a:noFill/>
            <a:miter lim="800000"/>
            <a:headEnd/>
            <a:tailEnd/>
          </a:ln>
        </p:spPr>
        <p:txBody>
          <a:bodyPr wrap="none" lIns="0" tIns="0" rIns="0" bIns="0"/>
          <a:lstStyle/>
          <a:p>
            <a:pPr>
              <a:lnSpc>
                <a:spcPts val="2350"/>
              </a:lnSpc>
            </a:pPr>
            <a:r>
              <a:rPr lang="en-US" sz="1900" b="1">
                <a:ea typeface="Unbounded Bold"/>
                <a:cs typeface="Unbounded Bold"/>
              </a:rPr>
              <a:t>Astro's Key Features</a:t>
            </a:r>
            <a:endParaRPr lang="en-US" sz="1900"/>
          </a:p>
        </p:txBody>
      </p:sp>
      <p:sp>
        <p:nvSpPr>
          <p:cNvPr id="28676" name="Text 3"/>
          <p:cNvSpPr>
            <a:spLocks noChangeArrowheads="1"/>
          </p:cNvSpPr>
          <p:nvPr/>
        </p:nvSpPr>
        <p:spPr bwMode="auto">
          <a:xfrm>
            <a:off x="9001125" y="2722563"/>
            <a:ext cx="4017963" cy="2481262"/>
          </a:xfrm>
          <a:prstGeom prst="rect">
            <a:avLst/>
          </a:prstGeom>
          <a:noFill/>
          <a:ln w="9525">
            <a:noFill/>
            <a:miter lim="800000"/>
            <a:headEnd/>
            <a:tailEnd/>
          </a:ln>
        </p:spPr>
        <p:txBody>
          <a:bodyPr lIns="0" tIns="0" rIns="0" bIns="0"/>
          <a:lstStyle/>
          <a:p>
            <a:pPr>
              <a:lnSpc>
                <a:spcPts val="2400"/>
              </a:lnSpc>
            </a:pPr>
            <a:r>
              <a:rPr lang="en-US" sz="1500">
                <a:ea typeface="Open Sans"/>
                <a:cs typeface="Open Sans"/>
              </a:rPr>
              <a:t>Astro provides a comprehensive proxy infrastructure designed for businesses and developers engaged in web data collection. It offers ethical sourcing of IP addresses, adherence to AML/KYC compliance standards, and compatibility with various third-party tools.</a:t>
            </a:r>
            <a:endParaRPr lang="en-US" sz="1500"/>
          </a:p>
        </p:txBody>
      </p:sp>
      <p:sp>
        <p:nvSpPr>
          <p:cNvPr id="28677" name="Shape 4"/>
          <p:cNvSpPr>
            <a:spLocks noChangeArrowheads="1"/>
          </p:cNvSpPr>
          <p:nvPr/>
        </p:nvSpPr>
        <p:spPr bwMode="auto">
          <a:xfrm>
            <a:off x="8467725" y="5246688"/>
            <a:ext cx="296863" cy="339725"/>
          </a:xfrm>
          <a:prstGeom prst="roundRect">
            <a:avLst>
              <a:gd name="adj" fmla="val 24005"/>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28678" name="Text 5"/>
          <p:cNvSpPr>
            <a:spLocks noChangeArrowheads="1"/>
          </p:cNvSpPr>
          <p:nvPr/>
        </p:nvSpPr>
        <p:spPr bwMode="auto">
          <a:xfrm>
            <a:off x="9104313" y="5205413"/>
            <a:ext cx="2851150" cy="604837"/>
          </a:xfrm>
          <a:prstGeom prst="rect">
            <a:avLst/>
          </a:prstGeom>
          <a:noFill/>
          <a:ln w="9525">
            <a:noFill/>
            <a:miter lim="800000"/>
            <a:headEnd/>
            <a:tailEnd/>
          </a:ln>
        </p:spPr>
        <p:txBody>
          <a:bodyPr lIns="0" tIns="0" rIns="0" bIns="0"/>
          <a:lstStyle/>
          <a:p>
            <a:pPr>
              <a:lnSpc>
                <a:spcPts val="2350"/>
              </a:lnSpc>
            </a:pPr>
            <a:r>
              <a:rPr lang="en-US" sz="1900" b="1">
                <a:ea typeface="Unbounded Bold"/>
                <a:cs typeface="Unbounded Bold"/>
              </a:rPr>
              <a:t>Compatibility with Third-Party Software</a:t>
            </a:r>
            <a:endParaRPr lang="en-US" sz="1900"/>
          </a:p>
        </p:txBody>
      </p:sp>
      <p:sp>
        <p:nvSpPr>
          <p:cNvPr id="28679" name="Text 6"/>
          <p:cNvSpPr>
            <a:spLocks noChangeArrowheads="1"/>
          </p:cNvSpPr>
          <p:nvPr/>
        </p:nvSpPr>
        <p:spPr bwMode="auto">
          <a:xfrm>
            <a:off x="9104313" y="5926138"/>
            <a:ext cx="3914775" cy="1328737"/>
          </a:xfrm>
          <a:prstGeom prst="rect">
            <a:avLst/>
          </a:prstGeom>
          <a:noFill/>
          <a:ln w="9525">
            <a:noFill/>
            <a:miter lim="800000"/>
            <a:headEnd/>
            <a:tailEnd/>
          </a:ln>
        </p:spPr>
        <p:txBody>
          <a:bodyPr lIns="0" tIns="0" rIns="0" bIns="0"/>
          <a:lstStyle/>
          <a:p>
            <a:pPr>
              <a:lnSpc>
                <a:spcPts val="2400"/>
              </a:lnSpc>
            </a:pPr>
            <a:r>
              <a:rPr lang="en-US" sz="1500">
                <a:ea typeface="Open Sans"/>
                <a:cs typeface="Open Sans"/>
              </a:rPr>
              <a:t>Astro smartly integrates with a wide range of third-party software, including popular antidetect browsers, headless browsers, and automated tools based on programming languages like Java, Python, and C#.</a:t>
            </a:r>
            <a:endParaRPr lang="en-US" sz="1500"/>
          </a:p>
        </p:txBody>
      </p:sp>
      <p:sp>
        <p:nvSpPr>
          <p:cNvPr id="28680" name="Text 8"/>
          <p:cNvSpPr>
            <a:spLocks noChangeArrowheads="1"/>
          </p:cNvSpPr>
          <p:nvPr/>
        </p:nvSpPr>
        <p:spPr bwMode="auto">
          <a:xfrm>
            <a:off x="9142413" y="8293100"/>
            <a:ext cx="2236787" cy="303213"/>
          </a:xfrm>
          <a:prstGeom prst="rect">
            <a:avLst/>
          </a:prstGeom>
          <a:noFill/>
          <a:ln w="9525">
            <a:noFill/>
            <a:miter lim="800000"/>
            <a:headEnd/>
            <a:tailEnd/>
          </a:ln>
        </p:spPr>
        <p:txBody>
          <a:bodyPr wrap="none" lIns="0" tIns="0" rIns="0" bIns="0"/>
          <a:lstStyle/>
          <a:p>
            <a:pPr>
              <a:lnSpc>
                <a:spcPts val="2350"/>
              </a:lnSpc>
            </a:pPr>
            <a:r>
              <a:rPr lang="en-US" sz="1900" b="1">
                <a:ea typeface="Unbounded Bold"/>
                <a:cs typeface="Unbounded Bold"/>
              </a:rPr>
              <a:t>Overcoming WebRTC Issues</a:t>
            </a:r>
            <a:endParaRPr lang="en-US" sz="1900"/>
          </a:p>
        </p:txBody>
      </p:sp>
      <p:sp>
        <p:nvSpPr>
          <p:cNvPr id="28681" name="Text 9"/>
          <p:cNvSpPr>
            <a:spLocks noChangeArrowheads="1"/>
          </p:cNvSpPr>
          <p:nvPr/>
        </p:nvSpPr>
        <p:spPr bwMode="auto">
          <a:xfrm>
            <a:off x="9161463" y="8731250"/>
            <a:ext cx="3952875" cy="930275"/>
          </a:xfrm>
          <a:prstGeom prst="rect">
            <a:avLst/>
          </a:prstGeom>
          <a:noFill/>
          <a:ln w="9525">
            <a:noFill/>
            <a:miter lim="800000"/>
            <a:headEnd/>
            <a:tailEnd/>
          </a:ln>
        </p:spPr>
        <p:txBody>
          <a:bodyPr lIns="0" tIns="0" rIns="0" bIns="0"/>
          <a:lstStyle/>
          <a:p>
            <a:pPr>
              <a:lnSpc>
                <a:spcPts val="2400"/>
              </a:lnSpc>
            </a:pPr>
            <a:r>
              <a:rPr lang="en-US" sz="1500">
                <a:ea typeface="Open Sans"/>
                <a:cs typeface="Open Sans"/>
              </a:rPr>
              <a:t>Astro offers solutions to WebRTC challenges, enabling you to maintain privacy. This includes using antidetect browsers, disabling WebRTC, and configuring settings for enhanced security.</a:t>
            </a:r>
            <a:endParaRPr lang="en-US" sz="1500"/>
          </a:p>
        </p:txBody>
      </p:sp>
      <p:sp>
        <p:nvSpPr>
          <p:cNvPr id="28682" name="Text 0"/>
          <p:cNvSpPr>
            <a:spLocks noChangeArrowheads="1"/>
          </p:cNvSpPr>
          <p:nvPr/>
        </p:nvSpPr>
        <p:spPr bwMode="auto">
          <a:xfrm>
            <a:off x="303213" y="11136313"/>
            <a:ext cx="13412787" cy="1417637"/>
          </a:xfrm>
          <a:prstGeom prst="rect">
            <a:avLst/>
          </a:prstGeom>
          <a:noFill/>
          <a:ln w="9525">
            <a:noFill/>
            <a:miter lim="800000"/>
            <a:headEnd/>
            <a:tailEnd/>
          </a:ln>
        </p:spPr>
        <p:txBody>
          <a:bodyPr lIns="0" tIns="0" rIns="0" bIns="0"/>
          <a:lstStyle/>
          <a:p>
            <a:pPr>
              <a:lnSpc>
                <a:spcPts val="5550"/>
              </a:lnSpc>
            </a:pPr>
            <a:r>
              <a:rPr lang="en-US" sz="3800" b="1">
                <a:ea typeface="Unbounded Bold"/>
                <a:cs typeface="Unbounded Bold"/>
              </a:rPr>
              <a:t>Optimizing Your Selection &amp; Configuration</a:t>
            </a:r>
            <a:endParaRPr lang="en-US" sz="3800" b="1"/>
          </a:p>
        </p:txBody>
      </p:sp>
      <p:sp>
        <p:nvSpPr>
          <p:cNvPr id="28683" name="Shape 1"/>
          <p:cNvSpPr>
            <a:spLocks noChangeArrowheads="1"/>
          </p:cNvSpPr>
          <p:nvPr/>
        </p:nvSpPr>
        <p:spPr bwMode="auto">
          <a:xfrm>
            <a:off x="355600" y="12700000"/>
            <a:ext cx="4195763" cy="4225925"/>
          </a:xfrm>
          <a:prstGeom prst="roundRect">
            <a:avLst>
              <a:gd name="adj" fmla="val 2269"/>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8684" name="Text 2"/>
          <p:cNvSpPr>
            <a:spLocks noChangeArrowheads="1"/>
          </p:cNvSpPr>
          <p:nvPr/>
        </p:nvSpPr>
        <p:spPr bwMode="auto">
          <a:xfrm>
            <a:off x="588963" y="12934950"/>
            <a:ext cx="3368675" cy="354013"/>
          </a:xfrm>
          <a:prstGeom prst="rect">
            <a:avLst/>
          </a:prstGeom>
          <a:noFill/>
          <a:ln w="9525">
            <a:noFill/>
            <a:miter lim="800000"/>
            <a:headEnd/>
            <a:tailEnd/>
          </a:ln>
        </p:spPr>
        <p:txBody>
          <a:bodyPr wrap="none" lIns="0" tIns="0" rIns="0" bIns="0"/>
          <a:lstStyle/>
          <a:p>
            <a:pPr>
              <a:lnSpc>
                <a:spcPts val="2750"/>
              </a:lnSpc>
            </a:pPr>
            <a:r>
              <a:rPr lang="en-US" sz="2200" b="1">
                <a:solidFill>
                  <a:schemeClr val="bg1"/>
                </a:solidFill>
                <a:ea typeface="Unbounded Bold"/>
                <a:cs typeface="Unbounded Bold"/>
              </a:rPr>
              <a:t>Residential Proxies</a:t>
            </a:r>
            <a:endParaRPr lang="en-US" sz="2200">
              <a:solidFill>
                <a:schemeClr val="bg1"/>
              </a:solidFill>
            </a:endParaRPr>
          </a:p>
        </p:txBody>
      </p:sp>
      <p:sp>
        <p:nvSpPr>
          <p:cNvPr id="28685" name="Text 3"/>
          <p:cNvSpPr>
            <a:spLocks noChangeArrowheads="1"/>
          </p:cNvSpPr>
          <p:nvPr/>
        </p:nvSpPr>
        <p:spPr bwMode="auto">
          <a:xfrm>
            <a:off x="588963" y="13425488"/>
            <a:ext cx="3729037" cy="3265487"/>
          </a:xfrm>
          <a:prstGeom prst="rect">
            <a:avLst/>
          </a:prstGeom>
          <a:noFill/>
          <a:ln w="9525">
            <a:noFill/>
            <a:miter lim="800000"/>
            <a:headEnd/>
            <a:tailEnd/>
          </a:ln>
        </p:spPr>
        <p:txBody>
          <a:bodyPr lIns="0" tIns="0" rIns="0" bIns="0"/>
          <a:lstStyle/>
          <a:p>
            <a:pPr>
              <a:lnSpc>
                <a:spcPts val="2850"/>
              </a:lnSpc>
            </a:pPr>
            <a:r>
              <a:rPr lang="en-US" sz="1700">
                <a:solidFill>
                  <a:schemeClr val="bg1"/>
                </a:solidFill>
                <a:ea typeface="Open Sans"/>
                <a:cs typeface="Open Sans"/>
              </a:rPr>
              <a:t>Residential proxies offer a high degree of privacy and are recommended for data collection and social media tasks. They're often preferred for their ability to mimic real user behavior. Astro suggests selecting residential proxies with city-level targeting for enhanced accuracy.</a:t>
            </a:r>
            <a:endParaRPr lang="en-US" sz="1700">
              <a:solidFill>
                <a:schemeClr val="bg1"/>
              </a:solidFill>
            </a:endParaRPr>
          </a:p>
        </p:txBody>
      </p:sp>
      <p:sp>
        <p:nvSpPr>
          <p:cNvPr id="28686" name="Shape 4"/>
          <p:cNvSpPr>
            <a:spLocks noChangeArrowheads="1"/>
          </p:cNvSpPr>
          <p:nvPr/>
        </p:nvSpPr>
        <p:spPr bwMode="auto">
          <a:xfrm>
            <a:off x="4778375" y="12700000"/>
            <a:ext cx="4195763" cy="4225925"/>
          </a:xfrm>
          <a:prstGeom prst="roundRect">
            <a:avLst>
              <a:gd name="adj" fmla="val 2269"/>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8687" name="Text 5"/>
          <p:cNvSpPr>
            <a:spLocks noChangeArrowheads="1"/>
          </p:cNvSpPr>
          <p:nvPr/>
        </p:nvSpPr>
        <p:spPr bwMode="auto">
          <a:xfrm>
            <a:off x="5013325" y="12934950"/>
            <a:ext cx="2835275" cy="354013"/>
          </a:xfrm>
          <a:prstGeom prst="rect">
            <a:avLst/>
          </a:prstGeom>
          <a:noFill/>
          <a:ln w="9525">
            <a:noFill/>
            <a:miter lim="800000"/>
            <a:headEnd/>
            <a:tailEnd/>
          </a:ln>
        </p:spPr>
        <p:txBody>
          <a:bodyPr wrap="none" lIns="0" tIns="0" rIns="0" bIns="0"/>
          <a:lstStyle/>
          <a:p>
            <a:pPr>
              <a:lnSpc>
                <a:spcPts val="2750"/>
              </a:lnSpc>
            </a:pPr>
            <a:r>
              <a:rPr lang="en-US" sz="2200" b="1">
                <a:solidFill>
                  <a:schemeClr val="bg1"/>
                </a:solidFill>
                <a:ea typeface="Unbounded Bold"/>
                <a:cs typeface="Unbounded Bold"/>
              </a:rPr>
              <a:t>Mobile Proxies</a:t>
            </a:r>
            <a:endParaRPr lang="en-US" sz="2200">
              <a:solidFill>
                <a:schemeClr val="bg1"/>
              </a:solidFill>
            </a:endParaRPr>
          </a:p>
        </p:txBody>
      </p:sp>
      <p:sp>
        <p:nvSpPr>
          <p:cNvPr id="20" name="Text 6"/>
          <p:cNvSpPr/>
          <p:nvPr/>
        </p:nvSpPr>
        <p:spPr>
          <a:xfrm>
            <a:off x="5013325" y="13425488"/>
            <a:ext cx="3727450" cy="2903537"/>
          </a:xfrm>
          <a:prstGeom prst="rect">
            <a:avLst/>
          </a:prstGeom>
          <a:noFill/>
          <a:ln/>
        </p:spPr>
        <p:txBody>
          <a:bodyPr lIns="0" tIns="0" rIns="0" bIns="0"/>
          <a:lstStyle/>
          <a:p>
            <a:pPr fontAlgn="auto">
              <a:lnSpc>
                <a:spcPts val="2850"/>
              </a:lnSpc>
              <a:spcBef>
                <a:spcPts val="0"/>
              </a:spcBef>
              <a:spcAft>
                <a:spcPts val="0"/>
              </a:spcAft>
              <a:defRPr/>
            </a:pPr>
            <a:r>
              <a:rPr lang="en-US" sz="1750" dirty="0">
                <a:solidFill>
                  <a:schemeClr val="bg1"/>
                </a:solidFill>
                <a:latin typeface="Arial" panose="020B0604020202020204" pitchFamily="34" charset="0"/>
                <a:ea typeface="Open Sans" pitchFamily="34" charset="-122"/>
                <a:cs typeface="Arial" panose="020B0604020202020204" pitchFamily="34" charset="0"/>
              </a:rPr>
              <a:t>Mobile proxies provide a realistic mobile device experience and are particularly beneficial for tasks involving social media accounts. They can be grouped by city and mobile carrier for precise targeting and better mimic real user behavior.</a:t>
            </a:r>
            <a:endParaRPr lang="en-US" sz="1750" dirty="0">
              <a:solidFill>
                <a:schemeClr val="bg1"/>
              </a:solidFill>
              <a:latin typeface="Arial" panose="020B0604020202020204" pitchFamily="34" charset="0"/>
              <a:cs typeface="Arial" panose="020B0604020202020204" pitchFamily="34" charset="0"/>
            </a:endParaRPr>
          </a:p>
        </p:txBody>
      </p:sp>
      <p:sp>
        <p:nvSpPr>
          <p:cNvPr id="28689" name="Shape 7"/>
          <p:cNvSpPr>
            <a:spLocks noChangeArrowheads="1"/>
          </p:cNvSpPr>
          <p:nvPr/>
        </p:nvSpPr>
        <p:spPr bwMode="auto">
          <a:xfrm>
            <a:off x="9201150" y="12700000"/>
            <a:ext cx="4197350" cy="4225925"/>
          </a:xfrm>
          <a:prstGeom prst="roundRect">
            <a:avLst>
              <a:gd name="adj" fmla="val 2269"/>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8690" name="Text 8"/>
          <p:cNvSpPr>
            <a:spLocks noChangeArrowheads="1"/>
          </p:cNvSpPr>
          <p:nvPr/>
        </p:nvSpPr>
        <p:spPr bwMode="auto">
          <a:xfrm>
            <a:off x="9436100" y="12934950"/>
            <a:ext cx="3560763" cy="354013"/>
          </a:xfrm>
          <a:prstGeom prst="rect">
            <a:avLst/>
          </a:prstGeom>
          <a:noFill/>
          <a:ln w="9525">
            <a:noFill/>
            <a:miter lim="800000"/>
            <a:headEnd/>
            <a:tailEnd/>
          </a:ln>
        </p:spPr>
        <p:txBody>
          <a:bodyPr wrap="none" lIns="0" tIns="0" rIns="0" bIns="0"/>
          <a:lstStyle/>
          <a:p>
            <a:pPr>
              <a:lnSpc>
                <a:spcPts val="2750"/>
              </a:lnSpc>
            </a:pPr>
            <a:r>
              <a:rPr lang="en-US" sz="2200" b="1">
                <a:solidFill>
                  <a:schemeClr val="bg1"/>
                </a:solidFill>
                <a:ea typeface="Unbounded Bold"/>
                <a:cs typeface="Unbounded Bold"/>
              </a:rPr>
              <a:t>Datacenter Proxies</a:t>
            </a:r>
            <a:endParaRPr lang="en-US" sz="2200">
              <a:solidFill>
                <a:schemeClr val="bg1"/>
              </a:solidFill>
            </a:endParaRPr>
          </a:p>
        </p:txBody>
      </p:sp>
      <p:sp>
        <p:nvSpPr>
          <p:cNvPr id="28691" name="Text 9"/>
          <p:cNvSpPr>
            <a:spLocks noChangeArrowheads="1"/>
          </p:cNvSpPr>
          <p:nvPr/>
        </p:nvSpPr>
        <p:spPr bwMode="auto">
          <a:xfrm>
            <a:off x="9436100" y="13425488"/>
            <a:ext cx="3727450" cy="2540000"/>
          </a:xfrm>
          <a:prstGeom prst="rect">
            <a:avLst/>
          </a:prstGeom>
          <a:noFill/>
          <a:ln w="9525">
            <a:noFill/>
            <a:miter lim="800000"/>
            <a:headEnd/>
            <a:tailEnd/>
          </a:ln>
        </p:spPr>
        <p:txBody>
          <a:bodyPr lIns="0" tIns="0" rIns="0" bIns="0"/>
          <a:lstStyle/>
          <a:p>
            <a:pPr>
              <a:lnSpc>
                <a:spcPts val="2850"/>
              </a:lnSpc>
            </a:pPr>
            <a:r>
              <a:rPr lang="en-US" sz="1700">
                <a:solidFill>
                  <a:schemeClr val="bg1"/>
                </a:solidFill>
                <a:ea typeface="Open Sans"/>
                <a:cs typeface="Open Sans"/>
              </a:rPr>
              <a:t>Datacenter proxies offer fast connection speeds, t</a:t>
            </a:r>
            <a:r>
              <a:rPr lang="en-US" sz="1700">
                <a:solidFill>
                  <a:schemeClr val="bg1"/>
                </a:solidFill>
              </a:rPr>
              <a:t>hey guarantee stable sessions with adjustable duration. These are pre-selected IP addresses that you can target by state, city, or ASN. They are best for data scraping with zero website restrictions. </a:t>
            </a:r>
          </a:p>
        </p:txBody>
      </p:sp>
      <p:sp>
        <p:nvSpPr>
          <p:cNvPr id="28692" name="Text 0"/>
          <p:cNvSpPr>
            <a:spLocks noChangeArrowheads="1"/>
          </p:cNvSpPr>
          <p:nvPr/>
        </p:nvSpPr>
        <p:spPr bwMode="auto">
          <a:xfrm>
            <a:off x="538163" y="17526000"/>
            <a:ext cx="13177837" cy="1390650"/>
          </a:xfrm>
          <a:prstGeom prst="rect">
            <a:avLst/>
          </a:prstGeom>
          <a:noFill/>
          <a:ln w="9525">
            <a:noFill/>
            <a:miter lim="800000"/>
            <a:headEnd/>
            <a:tailEnd/>
          </a:ln>
        </p:spPr>
        <p:txBody>
          <a:bodyPr lIns="0" tIns="0" rIns="0" bIns="0"/>
          <a:lstStyle/>
          <a:p>
            <a:pPr>
              <a:lnSpc>
                <a:spcPts val="5450"/>
              </a:lnSpc>
            </a:pPr>
            <a:r>
              <a:rPr lang="en-US" sz="3800" b="1">
                <a:ea typeface="Unbounded Bold"/>
                <a:cs typeface="Unbounded Bold"/>
              </a:rPr>
              <a:t>Leveraging Proxies for Social Media Management</a:t>
            </a:r>
            <a:endParaRPr lang="en-US" sz="3800"/>
          </a:p>
        </p:txBody>
      </p:sp>
      <p:sp>
        <p:nvSpPr>
          <p:cNvPr id="28693" name="Text 1"/>
          <p:cNvSpPr>
            <a:spLocks noChangeArrowheads="1"/>
          </p:cNvSpPr>
          <p:nvPr/>
        </p:nvSpPr>
        <p:spPr bwMode="auto">
          <a:xfrm>
            <a:off x="588963" y="19553238"/>
            <a:ext cx="2921000" cy="695325"/>
          </a:xfrm>
          <a:prstGeom prst="rect">
            <a:avLst/>
          </a:prstGeom>
          <a:noFill/>
          <a:ln w="9525">
            <a:noFill/>
            <a:miter lim="800000"/>
            <a:headEnd/>
            <a:tailEnd/>
          </a:ln>
        </p:spPr>
        <p:txBody>
          <a:bodyPr lIns="0" tIns="0" rIns="0" bIns="0"/>
          <a:lstStyle/>
          <a:p>
            <a:pPr>
              <a:lnSpc>
                <a:spcPts val="2700"/>
              </a:lnSpc>
            </a:pPr>
            <a:r>
              <a:rPr lang="en-US" sz="2100" b="1">
                <a:ea typeface="Unbounded Bold"/>
                <a:cs typeface="Unbounded Bold"/>
              </a:rPr>
              <a:t>Facebook Accounts</a:t>
            </a:r>
            <a:endParaRPr lang="en-US" sz="2100"/>
          </a:p>
        </p:txBody>
      </p:sp>
      <p:sp>
        <p:nvSpPr>
          <p:cNvPr id="28694" name="Text 2"/>
          <p:cNvSpPr>
            <a:spLocks noChangeArrowheads="1"/>
          </p:cNvSpPr>
          <p:nvPr/>
        </p:nvSpPr>
        <p:spPr bwMode="auto">
          <a:xfrm>
            <a:off x="588963" y="20208875"/>
            <a:ext cx="4135437" cy="3254375"/>
          </a:xfrm>
          <a:prstGeom prst="rect">
            <a:avLst/>
          </a:prstGeom>
          <a:noFill/>
          <a:ln w="9525">
            <a:noFill/>
            <a:miter lim="800000"/>
            <a:headEnd/>
            <a:tailEnd/>
          </a:ln>
        </p:spPr>
        <p:txBody>
          <a:bodyPr lIns="0" tIns="0" rIns="0" bIns="0"/>
          <a:lstStyle/>
          <a:p>
            <a:pPr>
              <a:lnSpc>
                <a:spcPts val="2800"/>
              </a:lnSpc>
            </a:pPr>
            <a:r>
              <a:rPr lang="en-US" sz="1700">
                <a:ea typeface="Open Sans"/>
                <a:cs typeface="Open Sans"/>
              </a:rPr>
              <a:t>For effective Facebook account management, Astro recommends using residential proxies grouped by city and mobile proxies grouped by city and carrier. Using a separate port for each account is crucial for maintaining privacy and security. Additionally, use the link option to maintain an external IP address while the account is active.</a:t>
            </a:r>
            <a:endParaRPr lang="en-US" sz="1700"/>
          </a:p>
        </p:txBody>
      </p:sp>
      <p:sp>
        <p:nvSpPr>
          <p:cNvPr id="28695" name="Text 3"/>
          <p:cNvSpPr>
            <a:spLocks noChangeArrowheads="1"/>
          </p:cNvSpPr>
          <p:nvPr/>
        </p:nvSpPr>
        <p:spPr bwMode="auto">
          <a:xfrm>
            <a:off x="5059363" y="19515138"/>
            <a:ext cx="2919412" cy="695325"/>
          </a:xfrm>
          <a:prstGeom prst="rect">
            <a:avLst/>
          </a:prstGeom>
          <a:noFill/>
          <a:ln w="9525">
            <a:noFill/>
            <a:miter lim="800000"/>
            <a:headEnd/>
            <a:tailEnd/>
          </a:ln>
        </p:spPr>
        <p:txBody>
          <a:bodyPr lIns="0" tIns="0" rIns="0" bIns="0"/>
          <a:lstStyle/>
          <a:p>
            <a:pPr>
              <a:lnSpc>
                <a:spcPts val="2700"/>
              </a:lnSpc>
            </a:pPr>
            <a:r>
              <a:rPr lang="en-US" sz="2100" b="1">
                <a:ea typeface="Unbounded Bold"/>
                <a:cs typeface="Unbounded Bold"/>
              </a:rPr>
              <a:t>X/Twitter Accounts</a:t>
            </a:r>
            <a:endParaRPr lang="en-US" sz="2100"/>
          </a:p>
        </p:txBody>
      </p:sp>
      <p:sp>
        <p:nvSpPr>
          <p:cNvPr id="30" name="Text 4"/>
          <p:cNvSpPr/>
          <p:nvPr/>
        </p:nvSpPr>
        <p:spPr>
          <a:xfrm>
            <a:off x="5059363" y="20266025"/>
            <a:ext cx="4133850" cy="3133725"/>
          </a:xfrm>
          <a:prstGeom prst="rect">
            <a:avLst/>
          </a:prstGeom>
          <a:noFill/>
          <a:ln/>
        </p:spPr>
        <p:txBody>
          <a:bodyPr lIns="0" tIns="0" rIns="0" bIns="0"/>
          <a:lstStyle/>
          <a:p>
            <a:pPr>
              <a:lnSpc>
                <a:spcPts val="2800"/>
              </a:lnSpc>
            </a:pPr>
            <a:r>
              <a:rPr lang="en-US" sz="1700">
                <a:ea typeface="Open Sans"/>
                <a:cs typeface="Open Sans"/>
              </a:rPr>
              <a:t>Similar to Facebook, X/Twitter account management often requires the use of geo-targeted proxies. Astro suggests a similar approach, using residential proxies with separate ports for each account and city-level targeting. Use the link option to maintain an external IP address.</a:t>
            </a:r>
            <a:endParaRPr lang="en-US" sz="1700"/>
          </a:p>
        </p:txBody>
      </p:sp>
      <p:sp>
        <p:nvSpPr>
          <p:cNvPr id="28697" name="Text 5"/>
          <p:cNvSpPr>
            <a:spLocks noChangeArrowheads="1"/>
          </p:cNvSpPr>
          <p:nvPr/>
        </p:nvSpPr>
        <p:spPr bwMode="auto">
          <a:xfrm>
            <a:off x="9407525" y="19492913"/>
            <a:ext cx="4133850" cy="695325"/>
          </a:xfrm>
          <a:prstGeom prst="rect">
            <a:avLst/>
          </a:prstGeom>
          <a:noFill/>
          <a:ln w="9525">
            <a:noFill/>
            <a:miter lim="800000"/>
            <a:headEnd/>
            <a:tailEnd/>
          </a:ln>
        </p:spPr>
        <p:txBody>
          <a:bodyPr lIns="0" tIns="0" rIns="0" bIns="0"/>
          <a:lstStyle/>
          <a:p>
            <a:pPr>
              <a:lnSpc>
                <a:spcPts val="2700"/>
              </a:lnSpc>
            </a:pPr>
            <a:r>
              <a:rPr lang="en-US" sz="2100" b="1">
                <a:ea typeface="Unbounded Bold"/>
                <a:cs typeface="Unbounded Bold"/>
              </a:rPr>
              <a:t>Instagram Accounts</a:t>
            </a:r>
            <a:endParaRPr lang="en-US" sz="2100"/>
          </a:p>
        </p:txBody>
      </p:sp>
      <p:sp>
        <p:nvSpPr>
          <p:cNvPr id="28698" name="Text 6"/>
          <p:cNvSpPr>
            <a:spLocks noChangeArrowheads="1"/>
          </p:cNvSpPr>
          <p:nvPr/>
        </p:nvSpPr>
        <p:spPr bwMode="auto">
          <a:xfrm>
            <a:off x="9451975" y="20272375"/>
            <a:ext cx="3767138" cy="3517900"/>
          </a:xfrm>
          <a:prstGeom prst="rect">
            <a:avLst/>
          </a:prstGeom>
          <a:noFill/>
          <a:ln w="9525">
            <a:noFill/>
            <a:miter lim="800000"/>
            <a:headEnd/>
            <a:tailEnd/>
          </a:ln>
        </p:spPr>
        <p:txBody>
          <a:bodyPr lIns="0" tIns="0" rIns="0" bIns="0"/>
          <a:lstStyle/>
          <a:p>
            <a:pPr>
              <a:lnSpc>
                <a:spcPts val="2800"/>
              </a:lnSpc>
            </a:pPr>
            <a:r>
              <a:rPr lang="en-US" sz="1700">
                <a:ea typeface="Open Sans"/>
                <a:cs typeface="Open Sans"/>
              </a:rPr>
              <a:t>For Instagram account management, Astro recommends employing residential proxies grouped by city with separate ports for each account. The link option can be used to maintain an external IP address. Mobile proxies grouped by city and carrier can also be employed.</a:t>
            </a:r>
            <a:endParaRPr lang="en-US" sz="1700"/>
          </a:p>
        </p:txBody>
      </p:sp>
      <p:sp>
        <p:nvSpPr>
          <p:cNvPr id="28699" name="Shape 4"/>
          <p:cNvSpPr>
            <a:spLocks noChangeArrowheads="1"/>
          </p:cNvSpPr>
          <p:nvPr/>
        </p:nvSpPr>
        <p:spPr bwMode="auto">
          <a:xfrm>
            <a:off x="8620125" y="8262938"/>
            <a:ext cx="296863" cy="339725"/>
          </a:xfrm>
          <a:prstGeom prst="roundRect">
            <a:avLst>
              <a:gd name="adj" fmla="val 24005"/>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pic>
        <p:nvPicPr>
          <p:cNvPr id="28700" name="Picture 4" descr="Picture background"/>
          <p:cNvPicPr>
            <a:picLocks noChangeAspect="1" noChangeArrowheads="1"/>
          </p:cNvPicPr>
          <p:nvPr/>
        </p:nvPicPr>
        <p:blipFill>
          <a:blip r:embed="rId2"/>
          <a:srcRect/>
          <a:stretch>
            <a:fillRect/>
          </a:stretch>
        </p:blipFill>
        <p:spPr bwMode="auto">
          <a:xfrm>
            <a:off x="5059363" y="18622963"/>
            <a:ext cx="603250" cy="603250"/>
          </a:xfrm>
          <a:prstGeom prst="rect">
            <a:avLst/>
          </a:prstGeom>
          <a:solidFill>
            <a:srgbClr val="D8E6F1"/>
          </a:solidFill>
          <a:ln w="9525">
            <a:noFill/>
            <a:miter lim="800000"/>
            <a:headEnd/>
            <a:tailEnd/>
          </a:ln>
        </p:spPr>
      </p:pic>
      <p:pic>
        <p:nvPicPr>
          <p:cNvPr id="28701" name="Picture 6" descr="Picture background"/>
          <p:cNvPicPr>
            <a:picLocks noChangeAspect="1" noChangeArrowheads="1"/>
          </p:cNvPicPr>
          <p:nvPr/>
        </p:nvPicPr>
        <p:blipFill>
          <a:blip r:embed="rId3"/>
          <a:srcRect/>
          <a:stretch>
            <a:fillRect/>
          </a:stretch>
        </p:blipFill>
        <p:spPr bwMode="auto">
          <a:xfrm>
            <a:off x="9575800" y="18672175"/>
            <a:ext cx="554038" cy="554038"/>
          </a:xfrm>
          <a:prstGeom prst="rect">
            <a:avLst/>
          </a:prstGeom>
          <a:noFill/>
          <a:ln w="9525">
            <a:noFill/>
            <a:miter lim="800000"/>
            <a:headEnd/>
            <a:tailEnd/>
          </a:ln>
        </p:spPr>
      </p:pic>
      <p:pic>
        <p:nvPicPr>
          <p:cNvPr id="28702" name="Picture 16" descr="Picture background"/>
          <p:cNvPicPr>
            <a:picLocks noChangeAspect="1" noChangeArrowheads="1"/>
          </p:cNvPicPr>
          <p:nvPr/>
        </p:nvPicPr>
        <p:blipFill>
          <a:blip r:embed="rId4"/>
          <a:srcRect/>
          <a:stretch>
            <a:fillRect/>
          </a:stretch>
        </p:blipFill>
        <p:spPr bwMode="auto">
          <a:xfrm>
            <a:off x="355600" y="18672175"/>
            <a:ext cx="1114425" cy="585788"/>
          </a:xfrm>
          <a:prstGeom prst="rect">
            <a:avLst/>
          </a:prstGeom>
          <a:noFill/>
          <a:ln w="9525">
            <a:noFill/>
            <a:miter lim="800000"/>
            <a:headEnd/>
            <a:tailEnd/>
          </a:ln>
        </p:spPr>
      </p:pic>
      <p:pic>
        <p:nvPicPr>
          <p:cNvPr id="28703" name="Рисунок 6"/>
          <p:cNvPicPr>
            <a:picLocks noChangeAspect="1"/>
          </p:cNvPicPr>
          <p:nvPr/>
        </p:nvPicPr>
        <p:blipFill>
          <a:blip r:embed="rId5">
            <a:lum bright="24000" contrast="-30000"/>
          </a:blip>
          <a:srcRect/>
          <a:stretch>
            <a:fillRect/>
          </a:stretch>
        </p:blipFill>
        <p:spPr bwMode="auto">
          <a:xfrm>
            <a:off x="368300" y="1792288"/>
            <a:ext cx="8377238" cy="8142287"/>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pPr>
              <a:defRPr/>
            </a:pPr>
            <a:fld id="{F9214074-1E3F-4F3F-86C9-B1725786F906}" type="slidenum">
              <a:rPr lang="ru-RU" smtClean="0"/>
              <a:pPr>
                <a:defRPr/>
              </a:pPr>
              <a:t>14</a:t>
            </a:fld>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Овал 79"/>
          <p:cNvSpPr/>
          <p:nvPr/>
        </p:nvSpPr>
        <p:spPr>
          <a:xfrm>
            <a:off x="1216025" y="19408775"/>
            <a:ext cx="2582863" cy="565150"/>
          </a:xfrm>
          <a:prstGeom prst="ellipse">
            <a:avLst/>
          </a:prstGeom>
          <a:gradFill>
            <a:gsLst>
              <a:gs pos="0">
                <a:srgbClr val="0CADFE"/>
              </a:gs>
              <a:gs pos="100000">
                <a:srgbClr val="6AFE7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9" name="Овал 78"/>
          <p:cNvSpPr/>
          <p:nvPr/>
        </p:nvSpPr>
        <p:spPr>
          <a:xfrm>
            <a:off x="1238250" y="18334038"/>
            <a:ext cx="2582863" cy="563562"/>
          </a:xfrm>
          <a:prstGeom prst="ellipse">
            <a:avLst/>
          </a:prstGeom>
          <a:gradFill>
            <a:gsLst>
              <a:gs pos="0">
                <a:srgbClr val="0CADFE"/>
              </a:gs>
              <a:gs pos="100000">
                <a:srgbClr val="6AFE7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7" name="Овал 76"/>
          <p:cNvSpPr/>
          <p:nvPr/>
        </p:nvSpPr>
        <p:spPr>
          <a:xfrm>
            <a:off x="1216025" y="17138650"/>
            <a:ext cx="2582863" cy="565150"/>
          </a:xfrm>
          <a:prstGeom prst="ellipse">
            <a:avLst/>
          </a:prstGeom>
          <a:gradFill>
            <a:gsLst>
              <a:gs pos="0">
                <a:srgbClr val="0CADFE"/>
              </a:gs>
              <a:gs pos="100000">
                <a:srgbClr val="6AFE7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2" name="Овал 21"/>
          <p:cNvSpPr/>
          <p:nvPr/>
        </p:nvSpPr>
        <p:spPr>
          <a:xfrm>
            <a:off x="1247775" y="15759113"/>
            <a:ext cx="2582863" cy="565150"/>
          </a:xfrm>
          <a:prstGeom prst="ellipse">
            <a:avLst/>
          </a:prstGeom>
          <a:gradFill>
            <a:gsLst>
              <a:gs pos="0">
                <a:srgbClr val="0CADFE"/>
              </a:gs>
              <a:gs pos="100000">
                <a:srgbClr val="6AFE7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9701" name="Рисунок 20"/>
          <p:cNvPicPr>
            <a:picLocks noChangeAspect="1"/>
          </p:cNvPicPr>
          <p:nvPr/>
        </p:nvPicPr>
        <p:blipFill>
          <a:blip r:embed="rId2"/>
          <a:srcRect/>
          <a:stretch>
            <a:fillRect/>
          </a:stretch>
        </p:blipFill>
        <p:spPr bwMode="auto">
          <a:xfrm>
            <a:off x="1628775" y="12752388"/>
            <a:ext cx="700088" cy="25400"/>
          </a:xfrm>
          <a:prstGeom prst="rect">
            <a:avLst/>
          </a:prstGeom>
          <a:noFill/>
          <a:ln w="9525">
            <a:noFill/>
            <a:miter lim="800000"/>
            <a:headEnd/>
            <a:tailEnd/>
          </a:ln>
        </p:spPr>
      </p:pic>
      <p:pic>
        <p:nvPicPr>
          <p:cNvPr id="29702" name="Рисунок 18"/>
          <p:cNvPicPr>
            <a:picLocks noChangeAspect="1"/>
          </p:cNvPicPr>
          <p:nvPr/>
        </p:nvPicPr>
        <p:blipFill>
          <a:blip r:embed="rId2"/>
          <a:srcRect/>
          <a:stretch>
            <a:fillRect/>
          </a:stretch>
        </p:blipFill>
        <p:spPr bwMode="auto">
          <a:xfrm>
            <a:off x="1698625" y="11139488"/>
            <a:ext cx="700088" cy="23812"/>
          </a:xfrm>
          <a:prstGeom prst="rect">
            <a:avLst/>
          </a:prstGeom>
          <a:noFill/>
          <a:ln w="9525">
            <a:noFill/>
            <a:miter lim="800000"/>
            <a:headEnd/>
            <a:tailEnd/>
          </a:ln>
        </p:spPr>
      </p:pic>
      <p:pic>
        <p:nvPicPr>
          <p:cNvPr id="29703" name="Рисунок 14"/>
          <p:cNvPicPr>
            <a:picLocks noChangeAspect="1"/>
          </p:cNvPicPr>
          <p:nvPr/>
        </p:nvPicPr>
        <p:blipFill>
          <a:blip r:embed="rId2"/>
          <a:srcRect/>
          <a:stretch>
            <a:fillRect/>
          </a:stretch>
        </p:blipFill>
        <p:spPr bwMode="auto">
          <a:xfrm>
            <a:off x="1719263" y="9383713"/>
            <a:ext cx="701675" cy="25400"/>
          </a:xfrm>
          <a:prstGeom prst="rect">
            <a:avLst/>
          </a:prstGeom>
          <a:noFill/>
          <a:ln w="9525">
            <a:noFill/>
            <a:miter lim="800000"/>
            <a:headEnd/>
            <a:tailEnd/>
          </a:ln>
        </p:spPr>
      </p:pic>
      <p:sp>
        <p:nvSpPr>
          <p:cNvPr id="29704" name="Text 6"/>
          <p:cNvSpPr>
            <a:spLocks noChangeArrowheads="1"/>
          </p:cNvSpPr>
          <p:nvPr/>
        </p:nvSpPr>
        <p:spPr bwMode="auto">
          <a:xfrm>
            <a:off x="1789113" y="17308513"/>
            <a:ext cx="2068512" cy="255587"/>
          </a:xfrm>
          <a:prstGeom prst="rect">
            <a:avLst/>
          </a:prstGeom>
          <a:noFill/>
          <a:ln w="9525">
            <a:noFill/>
            <a:miter lim="800000"/>
            <a:headEnd/>
            <a:tailEnd/>
          </a:ln>
        </p:spPr>
        <p:txBody>
          <a:bodyPr wrap="none" lIns="0" tIns="0" rIns="0" bIns="0"/>
          <a:lstStyle/>
          <a:p>
            <a:pPr>
              <a:lnSpc>
                <a:spcPts val="2000"/>
              </a:lnSpc>
            </a:pPr>
            <a:r>
              <a:rPr lang="en-US" sz="1600" b="1">
                <a:solidFill>
                  <a:schemeClr val="bg1"/>
                </a:solidFill>
                <a:ea typeface="Unbounded Bold"/>
                <a:cs typeface="Unbounded Bold"/>
              </a:rPr>
              <a:t>Data Extraction</a:t>
            </a:r>
            <a:endParaRPr lang="en-US" sz="1600">
              <a:solidFill>
                <a:schemeClr val="bg1"/>
              </a:solidFill>
            </a:endParaRPr>
          </a:p>
        </p:txBody>
      </p:sp>
      <p:sp>
        <p:nvSpPr>
          <p:cNvPr id="29705" name="Text 0"/>
          <p:cNvSpPr>
            <a:spLocks noChangeArrowheads="1"/>
          </p:cNvSpPr>
          <p:nvPr/>
        </p:nvSpPr>
        <p:spPr bwMode="auto">
          <a:xfrm>
            <a:off x="855663" y="874713"/>
            <a:ext cx="13227050" cy="1254125"/>
          </a:xfrm>
          <a:prstGeom prst="rect">
            <a:avLst/>
          </a:prstGeom>
          <a:noFill/>
          <a:ln w="9525">
            <a:noFill/>
            <a:miter lim="800000"/>
            <a:headEnd/>
            <a:tailEnd/>
          </a:ln>
        </p:spPr>
        <p:txBody>
          <a:bodyPr lIns="0" tIns="0" rIns="0" bIns="0"/>
          <a:lstStyle/>
          <a:p>
            <a:pPr>
              <a:lnSpc>
                <a:spcPts val="4900"/>
              </a:lnSpc>
            </a:pPr>
            <a:r>
              <a:rPr lang="en-US" b="1">
                <a:ea typeface="Unbounded Bold"/>
                <a:cs typeface="Unbounded Bold"/>
              </a:rPr>
              <a:t>Essential Steps for Successful Social Media Campaigns</a:t>
            </a:r>
            <a:endParaRPr lang="en-US"/>
          </a:p>
        </p:txBody>
      </p:sp>
      <p:sp>
        <p:nvSpPr>
          <p:cNvPr id="29706" name="Shape 1"/>
          <p:cNvSpPr>
            <a:spLocks noChangeArrowheads="1"/>
          </p:cNvSpPr>
          <p:nvPr/>
        </p:nvSpPr>
        <p:spPr bwMode="auto">
          <a:xfrm>
            <a:off x="1490663" y="1876425"/>
            <a:ext cx="46037" cy="5859463"/>
          </a:xfrm>
          <a:prstGeom prst="roundRect">
            <a:avLst>
              <a:gd name="adj" fmla="val 368620"/>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9707" name="Shape 2"/>
          <p:cNvSpPr>
            <a:spLocks noChangeArrowheads="1"/>
          </p:cNvSpPr>
          <p:nvPr/>
        </p:nvSpPr>
        <p:spPr bwMode="auto">
          <a:xfrm>
            <a:off x="1704975" y="2316163"/>
            <a:ext cx="703263" cy="22225"/>
          </a:xfrm>
          <a:prstGeom prst="roundRect">
            <a:avLst>
              <a:gd name="adj" fmla="val 368620"/>
            </a:avLst>
          </a:prstGeom>
          <a:gradFill rotWithShape="0">
            <a:gsLst>
              <a:gs pos="0">
                <a:srgbClr val="0BA8FF"/>
              </a:gs>
              <a:gs pos="100000">
                <a:srgbClr val="65FF4D"/>
              </a:gs>
            </a:gsLst>
            <a:lin ang="2700000" scaled="1"/>
          </a:gradFill>
          <a:ln w="9525">
            <a:noFill/>
            <a:round/>
            <a:headEnd/>
            <a:tailEnd/>
          </a:ln>
        </p:spPr>
        <p:txBody>
          <a:bodyPr/>
          <a:lstStyle/>
          <a:p>
            <a:endParaRPr lang="ru-RU"/>
          </a:p>
        </p:txBody>
      </p:sp>
      <p:sp>
        <p:nvSpPr>
          <p:cNvPr id="29708" name="Shape 3"/>
          <p:cNvSpPr>
            <a:spLocks noChangeArrowheads="1"/>
          </p:cNvSpPr>
          <p:nvPr/>
        </p:nvSpPr>
        <p:spPr bwMode="auto">
          <a:xfrm>
            <a:off x="1277938" y="2101850"/>
            <a:ext cx="450850" cy="450850"/>
          </a:xfrm>
          <a:prstGeom prst="roundRect">
            <a:avLst>
              <a:gd name="adj" fmla="val 18671"/>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6" name="Text 4"/>
          <p:cNvSpPr/>
          <p:nvPr/>
        </p:nvSpPr>
        <p:spPr>
          <a:xfrm>
            <a:off x="1423988" y="2176463"/>
            <a:ext cx="157162" cy="301625"/>
          </a:xfrm>
          <a:prstGeom prst="rect">
            <a:avLst/>
          </a:prstGeom>
          <a:noFill/>
          <a:ln/>
        </p:spPr>
        <p:txBody>
          <a:bodyPr wrap="none" lIns="0" tIns="0" rIns="0" bIns="0"/>
          <a:lstStyle/>
          <a:p>
            <a:pPr algn="ctr" fontAlgn="auto">
              <a:lnSpc>
                <a:spcPts val="2350"/>
              </a:lnSpc>
              <a:spcBef>
                <a:spcPts val="0"/>
              </a:spcBef>
              <a:spcAft>
                <a:spcPts val="0"/>
              </a:spcAft>
              <a:defRPr/>
            </a:pPr>
            <a:r>
              <a:rPr lang="en-US" sz="2350" b="1" dirty="0">
                <a:solidFill>
                  <a:schemeClr val="bg1"/>
                </a:solidFill>
                <a:latin typeface="Arial" panose="020B0604020202020204" pitchFamily="34" charset="0"/>
                <a:ea typeface="Unbounded Bold" pitchFamily="34" charset="-122"/>
                <a:cs typeface="Arial" panose="020B0604020202020204" pitchFamily="34" charset="0"/>
              </a:rPr>
              <a:t>1</a:t>
            </a:r>
            <a:endParaRPr lang="en-US" sz="2350" dirty="0">
              <a:solidFill>
                <a:schemeClr val="bg1"/>
              </a:solidFill>
              <a:latin typeface="Arial" panose="020B0604020202020204" pitchFamily="34" charset="0"/>
              <a:cs typeface="Arial" panose="020B0604020202020204" pitchFamily="34" charset="0"/>
            </a:endParaRPr>
          </a:p>
        </p:txBody>
      </p:sp>
      <p:sp>
        <p:nvSpPr>
          <p:cNvPr id="7" name="Text 5"/>
          <p:cNvSpPr/>
          <p:nvPr/>
        </p:nvSpPr>
        <p:spPr>
          <a:xfrm>
            <a:off x="2606675" y="2076450"/>
            <a:ext cx="3144838" cy="314325"/>
          </a:xfrm>
          <a:prstGeom prst="rect">
            <a:avLst/>
          </a:prstGeom>
          <a:noFill/>
          <a:ln/>
        </p:spPr>
        <p:txBody>
          <a:bodyPr wrap="none" lIns="0" tIns="0" rIns="0" bIns="0"/>
          <a:lstStyle/>
          <a:p>
            <a:pPr fontAlgn="auto">
              <a:lnSpc>
                <a:spcPts val="2450"/>
              </a:lnSpc>
              <a:spcBef>
                <a:spcPts val="0"/>
              </a:spcBef>
              <a:spcAft>
                <a:spcPts val="0"/>
              </a:spcAft>
              <a:defRPr/>
            </a:pPr>
            <a:r>
              <a:rPr lang="en-US" sz="1950" b="1" dirty="0">
                <a:latin typeface="Arial" panose="020B0604020202020204" pitchFamily="34" charset="0"/>
                <a:ea typeface="Unbounded Bold" pitchFamily="34" charset="-122"/>
                <a:cs typeface="Arial" panose="020B0604020202020204" pitchFamily="34" charset="0"/>
              </a:rPr>
              <a:t>Account "Warm-Up"</a:t>
            </a:r>
            <a:endParaRPr lang="en-US" sz="1950" dirty="0">
              <a:latin typeface="Arial" panose="020B0604020202020204" pitchFamily="34" charset="0"/>
              <a:cs typeface="Arial" panose="020B0604020202020204" pitchFamily="34" charset="0"/>
            </a:endParaRPr>
          </a:p>
        </p:txBody>
      </p:sp>
      <p:sp>
        <p:nvSpPr>
          <p:cNvPr id="8" name="Text 6"/>
          <p:cNvSpPr/>
          <p:nvPr/>
        </p:nvSpPr>
        <p:spPr>
          <a:xfrm>
            <a:off x="2606675" y="2511425"/>
            <a:ext cx="9293225" cy="962025"/>
          </a:xfrm>
          <a:prstGeom prst="rect">
            <a:avLst/>
          </a:prstGeom>
          <a:noFill/>
          <a:ln/>
        </p:spPr>
        <p:txBody>
          <a:bodyPr lIns="0" tIns="0" rIns="0" bIns="0"/>
          <a:lstStyle/>
          <a:p>
            <a:pPr fontAlgn="auto">
              <a:lnSpc>
                <a:spcPts val="2500"/>
              </a:lnSpc>
              <a:spcBef>
                <a:spcPts val="0"/>
              </a:spcBef>
              <a:spcAft>
                <a:spcPts val="0"/>
              </a:spcAft>
              <a:defRPr/>
            </a:pPr>
            <a:r>
              <a:rPr lang="en-US" sz="1550" dirty="0">
                <a:latin typeface="Arial" panose="020B0604020202020204" pitchFamily="34" charset="0"/>
                <a:ea typeface="Open Sans" pitchFamily="34" charset="-122"/>
                <a:cs typeface="Arial" panose="020B0604020202020204" pitchFamily="34" charset="0"/>
              </a:rPr>
              <a:t>Before launching an advertising campaign, Astro recommends "warming up" your account. Increase the number of friends, join communities, like posts, and leave comments. Ensure that your activity, language, and location are consistent with the proxy's geolocation for a natural profile.</a:t>
            </a:r>
            <a:endParaRPr lang="en-US" sz="1550" dirty="0">
              <a:latin typeface="Arial" panose="020B0604020202020204" pitchFamily="34" charset="0"/>
              <a:cs typeface="Arial" panose="020B0604020202020204" pitchFamily="34" charset="0"/>
            </a:endParaRPr>
          </a:p>
        </p:txBody>
      </p:sp>
      <p:sp>
        <p:nvSpPr>
          <p:cNvPr id="29712" name="Shape 7"/>
          <p:cNvSpPr>
            <a:spLocks noChangeArrowheads="1"/>
          </p:cNvSpPr>
          <p:nvPr/>
        </p:nvSpPr>
        <p:spPr bwMode="auto">
          <a:xfrm>
            <a:off x="1704975" y="4314825"/>
            <a:ext cx="703263" cy="22225"/>
          </a:xfrm>
          <a:prstGeom prst="roundRect">
            <a:avLst>
              <a:gd name="adj" fmla="val 368620"/>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9713" name="Shape 8"/>
          <p:cNvSpPr>
            <a:spLocks noChangeArrowheads="1"/>
          </p:cNvSpPr>
          <p:nvPr/>
        </p:nvSpPr>
        <p:spPr bwMode="auto">
          <a:xfrm>
            <a:off x="1277938" y="4100513"/>
            <a:ext cx="450850" cy="450850"/>
          </a:xfrm>
          <a:prstGeom prst="roundRect">
            <a:avLst>
              <a:gd name="adj" fmla="val 18671"/>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11" name="Text 9"/>
          <p:cNvSpPr/>
          <p:nvPr/>
        </p:nvSpPr>
        <p:spPr>
          <a:xfrm>
            <a:off x="1377950" y="4175125"/>
            <a:ext cx="250825" cy="301625"/>
          </a:xfrm>
          <a:prstGeom prst="rect">
            <a:avLst/>
          </a:prstGeom>
          <a:noFill/>
          <a:ln/>
        </p:spPr>
        <p:txBody>
          <a:bodyPr wrap="none" lIns="0" tIns="0" rIns="0" bIns="0"/>
          <a:lstStyle/>
          <a:p>
            <a:pPr algn="ctr" fontAlgn="auto">
              <a:lnSpc>
                <a:spcPts val="2350"/>
              </a:lnSpc>
              <a:spcBef>
                <a:spcPts val="0"/>
              </a:spcBef>
              <a:spcAft>
                <a:spcPts val="0"/>
              </a:spcAft>
              <a:defRPr/>
            </a:pPr>
            <a:r>
              <a:rPr lang="en-US" sz="2350" b="1" dirty="0">
                <a:solidFill>
                  <a:schemeClr val="bg1"/>
                </a:solidFill>
                <a:latin typeface="Arial" panose="020B0604020202020204" pitchFamily="34" charset="0"/>
                <a:ea typeface="Unbounded Bold" pitchFamily="34" charset="-122"/>
                <a:cs typeface="Arial" panose="020B0604020202020204" pitchFamily="34" charset="0"/>
              </a:rPr>
              <a:t>2</a:t>
            </a:r>
            <a:endParaRPr lang="en-US" sz="2350" dirty="0">
              <a:solidFill>
                <a:schemeClr val="bg1"/>
              </a:solidFill>
              <a:latin typeface="Arial" panose="020B0604020202020204" pitchFamily="34" charset="0"/>
              <a:cs typeface="Arial" panose="020B0604020202020204" pitchFamily="34" charset="0"/>
            </a:endParaRPr>
          </a:p>
        </p:txBody>
      </p:sp>
      <p:sp>
        <p:nvSpPr>
          <p:cNvPr id="12" name="Text 10"/>
          <p:cNvSpPr/>
          <p:nvPr/>
        </p:nvSpPr>
        <p:spPr>
          <a:xfrm>
            <a:off x="2606675" y="4075113"/>
            <a:ext cx="2533650" cy="314325"/>
          </a:xfrm>
          <a:prstGeom prst="rect">
            <a:avLst/>
          </a:prstGeom>
          <a:noFill/>
          <a:ln/>
        </p:spPr>
        <p:txBody>
          <a:bodyPr wrap="none" lIns="0" tIns="0" rIns="0" bIns="0"/>
          <a:lstStyle/>
          <a:p>
            <a:pPr fontAlgn="auto">
              <a:lnSpc>
                <a:spcPts val="2450"/>
              </a:lnSpc>
              <a:spcBef>
                <a:spcPts val="0"/>
              </a:spcBef>
              <a:spcAft>
                <a:spcPts val="0"/>
              </a:spcAft>
              <a:defRPr/>
            </a:pPr>
            <a:r>
              <a:rPr lang="en-US" sz="1950" b="1" dirty="0">
                <a:latin typeface="Arial" panose="020B0604020202020204" pitchFamily="34" charset="0"/>
                <a:ea typeface="Unbounded Bold" pitchFamily="34" charset="-122"/>
                <a:cs typeface="Arial" panose="020B0604020202020204" pitchFamily="34" charset="0"/>
              </a:rPr>
              <a:t>Traffic Package</a:t>
            </a:r>
            <a:endParaRPr lang="en-US" sz="1950" dirty="0">
              <a:latin typeface="Arial" panose="020B0604020202020204" pitchFamily="34" charset="0"/>
              <a:cs typeface="Arial" panose="020B0604020202020204" pitchFamily="34" charset="0"/>
            </a:endParaRPr>
          </a:p>
        </p:txBody>
      </p:sp>
      <p:sp>
        <p:nvSpPr>
          <p:cNvPr id="29716" name="Text 11"/>
          <p:cNvSpPr>
            <a:spLocks noChangeArrowheads="1"/>
          </p:cNvSpPr>
          <p:nvPr/>
        </p:nvSpPr>
        <p:spPr bwMode="auto">
          <a:xfrm>
            <a:off x="2606675" y="4510088"/>
            <a:ext cx="9293225" cy="962025"/>
          </a:xfrm>
          <a:prstGeom prst="rect">
            <a:avLst/>
          </a:prstGeom>
          <a:noFill/>
          <a:ln w="9525">
            <a:noFill/>
            <a:miter lim="800000"/>
            <a:headEnd/>
            <a:tailEnd/>
          </a:ln>
        </p:spPr>
        <p:txBody>
          <a:bodyPr lIns="0" tIns="0" rIns="0" bIns="0"/>
          <a:lstStyle/>
          <a:p>
            <a:pPr>
              <a:lnSpc>
                <a:spcPts val="2500"/>
              </a:lnSpc>
            </a:pPr>
            <a:r>
              <a:rPr lang="en-US" sz="1500">
                <a:ea typeface="Open Sans"/>
                <a:cs typeface="Open Sans"/>
              </a:rPr>
              <a:t>For better performance, order a traffic package that supports your campaign's intensity. Astro recommends 500 MB per port or account with a change mode by the link. Assign a separate port for each account and ensure that the city and port match the account's location.</a:t>
            </a:r>
            <a:endParaRPr lang="en-US" sz="1500"/>
          </a:p>
        </p:txBody>
      </p:sp>
      <p:sp>
        <p:nvSpPr>
          <p:cNvPr id="29717" name="Shape 12"/>
          <p:cNvSpPr>
            <a:spLocks noChangeArrowheads="1"/>
          </p:cNvSpPr>
          <p:nvPr/>
        </p:nvSpPr>
        <p:spPr bwMode="auto">
          <a:xfrm>
            <a:off x="1704975" y="6313488"/>
            <a:ext cx="703263" cy="22225"/>
          </a:xfrm>
          <a:prstGeom prst="roundRect">
            <a:avLst>
              <a:gd name="adj" fmla="val 368620"/>
            </a:avLst>
          </a:prstGeom>
          <a:gradFill rotWithShape="0">
            <a:gsLst>
              <a:gs pos="0">
                <a:srgbClr val="0BA8FF"/>
              </a:gs>
              <a:gs pos="100000">
                <a:srgbClr val="65FF4D"/>
              </a:gs>
            </a:gsLst>
            <a:lin ang="2700000" scaled="1"/>
          </a:gradFill>
          <a:ln w="9525">
            <a:noFill/>
            <a:round/>
            <a:headEnd/>
            <a:tailEnd/>
          </a:ln>
        </p:spPr>
        <p:txBody>
          <a:bodyPr/>
          <a:lstStyle/>
          <a:p>
            <a:endParaRPr lang="ru-RU"/>
          </a:p>
        </p:txBody>
      </p:sp>
      <p:sp>
        <p:nvSpPr>
          <p:cNvPr id="29718" name="Shape 13"/>
          <p:cNvSpPr>
            <a:spLocks noChangeArrowheads="1"/>
          </p:cNvSpPr>
          <p:nvPr/>
        </p:nvSpPr>
        <p:spPr bwMode="auto">
          <a:xfrm>
            <a:off x="1277938" y="6099175"/>
            <a:ext cx="450850" cy="450850"/>
          </a:xfrm>
          <a:prstGeom prst="roundRect">
            <a:avLst>
              <a:gd name="adj" fmla="val 18671"/>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16" name="Text 14"/>
          <p:cNvSpPr/>
          <p:nvPr/>
        </p:nvSpPr>
        <p:spPr>
          <a:xfrm>
            <a:off x="1376363" y="6173788"/>
            <a:ext cx="252412" cy="301625"/>
          </a:xfrm>
          <a:prstGeom prst="rect">
            <a:avLst/>
          </a:prstGeom>
          <a:noFill/>
          <a:ln/>
        </p:spPr>
        <p:txBody>
          <a:bodyPr wrap="none" lIns="0" tIns="0" rIns="0" bIns="0"/>
          <a:lstStyle/>
          <a:p>
            <a:pPr algn="ctr" fontAlgn="auto">
              <a:lnSpc>
                <a:spcPts val="2350"/>
              </a:lnSpc>
              <a:spcBef>
                <a:spcPts val="0"/>
              </a:spcBef>
              <a:spcAft>
                <a:spcPts val="0"/>
              </a:spcAft>
              <a:defRPr/>
            </a:pPr>
            <a:r>
              <a:rPr lang="en-US" sz="2350" b="1" dirty="0">
                <a:solidFill>
                  <a:schemeClr val="bg1"/>
                </a:solidFill>
                <a:latin typeface="Arial" panose="020B0604020202020204" pitchFamily="34" charset="0"/>
                <a:ea typeface="Unbounded Bold" pitchFamily="34" charset="-122"/>
                <a:cs typeface="Arial" panose="020B0604020202020204" pitchFamily="34" charset="0"/>
              </a:rPr>
              <a:t>3</a:t>
            </a:r>
            <a:endParaRPr lang="en-US" sz="2350" dirty="0">
              <a:solidFill>
                <a:schemeClr val="bg1"/>
              </a:solidFill>
              <a:latin typeface="Arial" panose="020B0604020202020204" pitchFamily="34" charset="0"/>
              <a:cs typeface="Arial" panose="020B0604020202020204" pitchFamily="34" charset="0"/>
            </a:endParaRPr>
          </a:p>
        </p:txBody>
      </p:sp>
      <p:sp>
        <p:nvSpPr>
          <p:cNvPr id="17" name="Text 15"/>
          <p:cNvSpPr/>
          <p:nvPr/>
        </p:nvSpPr>
        <p:spPr>
          <a:xfrm>
            <a:off x="2606675" y="6073775"/>
            <a:ext cx="3549650" cy="314325"/>
          </a:xfrm>
          <a:prstGeom prst="rect">
            <a:avLst/>
          </a:prstGeom>
          <a:noFill/>
          <a:ln/>
        </p:spPr>
        <p:txBody>
          <a:bodyPr wrap="none" lIns="0" tIns="0" rIns="0" bIns="0"/>
          <a:lstStyle/>
          <a:p>
            <a:pPr fontAlgn="auto">
              <a:lnSpc>
                <a:spcPts val="2450"/>
              </a:lnSpc>
              <a:spcBef>
                <a:spcPts val="0"/>
              </a:spcBef>
              <a:spcAft>
                <a:spcPts val="0"/>
              </a:spcAft>
              <a:defRPr/>
            </a:pPr>
            <a:r>
              <a:rPr lang="en-US" sz="1950" b="1" dirty="0">
                <a:latin typeface="Arial" panose="020B0604020202020204" pitchFamily="34" charset="0"/>
                <a:ea typeface="Unbounded Bold" pitchFamily="34" charset="-122"/>
                <a:cs typeface="Arial" panose="020B0604020202020204" pitchFamily="34" charset="0"/>
              </a:rPr>
              <a:t>Long-Term Advertising</a:t>
            </a:r>
            <a:endParaRPr lang="en-US" sz="1950" dirty="0">
              <a:latin typeface="Arial" panose="020B0604020202020204" pitchFamily="34" charset="0"/>
              <a:cs typeface="Arial" panose="020B0604020202020204" pitchFamily="34" charset="0"/>
            </a:endParaRPr>
          </a:p>
        </p:txBody>
      </p:sp>
      <p:sp>
        <p:nvSpPr>
          <p:cNvPr id="18" name="Text 16"/>
          <p:cNvSpPr/>
          <p:nvPr/>
        </p:nvSpPr>
        <p:spPr>
          <a:xfrm>
            <a:off x="2606675" y="6507163"/>
            <a:ext cx="9293225" cy="415925"/>
          </a:xfrm>
          <a:prstGeom prst="rect">
            <a:avLst/>
          </a:prstGeom>
          <a:noFill/>
          <a:ln/>
        </p:spPr>
        <p:txBody>
          <a:bodyPr lIns="0" tIns="0" rIns="0" bIns="0"/>
          <a:lstStyle/>
          <a:p>
            <a:pPr fontAlgn="auto">
              <a:lnSpc>
                <a:spcPts val="2500"/>
              </a:lnSpc>
              <a:spcBef>
                <a:spcPts val="0"/>
              </a:spcBef>
              <a:spcAft>
                <a:spcPts val="0"/>
              </a:spcAft>
              <a:defRPr/>
            </a:pPr>
            <a:r>
              <a:rPr lang="en-US" sz="1550" dirty="0">
                <a:latin typeface="Arial" panose="020B0604020202020204" pitchFamily="34" charset="0"/>
                <a:ea typeface="Open Sans" pitchFamily="34" charset="-122"/>
                <a:cs typeface="Arial" panose="020B0604020202020204" pitchFamily="34" charset="0"/>
              </a:rPr>
              <a:t>For long-term campaigns, Astro recommends adding multiple administrators to the page to prevent account suspension or access limitations. This provides redundancy and helps avoid potential issues.</a:t>
            </a:r>
            <a:endParaRPr lang="en-US" sz="1550" dirty="0">
              <a:latin typeface="Arial" panose="020B0604020202020204" pitchFamily="34" charset="0"/>
              <a:cs typeface="Arial" panose="020B0604020202020204" pitchFamily="34" charset="0"/>
            </a:endParaRPr>
          </a:p>
        </p:txBody>
      </p:sp>
      <p:sp>
        <p:nvSpPr>
          <p:cNvPr id="20" name="Text 0"/>
          <p:cNvSpPr/>
          <p:nvPr/>
        </p:nvSpPr>
        <p:spPr>
          <a:xfrm>
            <a:off x="890588" y="7831138"/>
            <a:ext cx="9112250" cy="1236662"/>
          </a:xfrm>
          <a:prstGeom prst="rect">
            <a:avLst/>
          </a:prstGeom>
          <a:noFill/>
          <a:ln/>
        </p:spPr>
        <p:txBody>
          <a:bodyPr lIns="0" tIns="0" rIns="0" bIns="0"/>
          <a:lstStyle/>
          <a:p>
            <a:pPr fontAlgn="auto">
              <a:lnSpc>
                <a:spcPts val="4850"/>
              </a:lnSpc>
              <a:spcBef>
                <a:spcPts val="0"/>
              </a:spcBef>
              <a:spcAft>
                <a:spcPts val="0"/>
              </a:spcAft>
              <a:defRPr/>
            </a:pPr>
            <a:r>
              <a:rPr lang="en-US" sz="3850" b="1" dirty="0">
                <a:latin typeface="Arial" panose="020B0604020202020204" pitchFamily="34" charset="0"/>
                <a:ea typeface="Unbounded Bold" pitchFamily="34" charset="-122"/>
                <a:cs typeface="Arial" panose="020B0604020202020204" pitchFamily="34" charset="0"/>
              </a:rPr>
              <a:t>Navigating Data Access Restrictions</a:t>
            </a:r>
            <a:endParaRPr lang="en-US" sz="3850" dirty="0">
              <a:latin typeface="Arial" panose="020B0604020202020204" pitchFamily="34" charset="0"/>
              <a:cs typeface="Arial" panose="020B0604020202020204" pitchFamily="34" charset="0"/>
            </a:endParaRPr>
          </a:p>
        </p:txBody>
      </p:sp>
      <p:sp>
        <p:nvSpPr>
          <p:cNvPr id="29723" name="Text 1"/>
          <p:cNvSpPr>
            <a:spLocks noChangeArrowheads="1"/>
          </p:cNvSpPr>
          <p:nvPr/>
        </p:nvSpPr>
        <p:spPr bwMode="auto">
          <a:xfrm>
            <a:off x="2578100" y="9126538"/>
            <a:ext cx="2473325" cy="307975"/>
          </a:xfrm>
          <a:prstGeom prst="rect">
            <a:avLst/>
          </a:prstGeom>
          <a:noFill/>
          <a:ln w="9525">
            <a:noFill/>
            <a:miter lim="800000"/>
            <a:headEnd/>
            <a:tailEnd/>
          </a:ln>
        </p:spPr>
        <p:txBody>
          <a:bodyPr wrap="none" lIns="0" tIns="0" rIns="0" bIns="0"/>
          <a:lstStyle/>
          <a:p>
            <a:pPr>
              <a:lnSpc>
                <a:spcPts val="2400"/>
              </a:lnSpc>
            </a:pPr>
            <a:r>
              <a:rPr lang="en-US" sz="1900" b="1">
                <a:ea typeface="Unbounded Bold"/>
                <a:cs typeface="Unbounded Bold"/>
              </a:rPr>
              <a:t>Limited Access</a:t>
            </a:r>
            <a:endParaRPr lang="en-US" sz="1900"/>
          </a:p>
        </p:txBody>
      </p:sp>
      <p:sp>
        <p:nvSpPr>
          <p:cNvPr id="23" name="Text 2"/>
          <p:cNvSpPr/>
          <p:nvPr/>
        </p:nvSpPr>
        <p:spPr>
          <a:xfrm>
            <a:off x="2606675" y="9498013"/>
            <a:ext cx="5934075" cy="949325"/>
          </a:xfrm>
          <a:prstGeom prst="rect">
            <a:avLst/>
          </a:prstGeom>
          <a:noFill/>
          <a:ln/>
        </p:spPr>
        <p:txBody>
          <a:bodyPr lIns="0" tIns="0" rIns="0" bIns="0"/>
          <a:lstStyle/>
          <a:p>
            <a:pPr fontAlgn="auto">
              <a:lnSpc>
                <a:spcPts val="2450"/>
              </a:lnSpc>
              <a:spcBef>
                <a:spcPts val="0"/>
              </a:spcBef>
              <a:spcAft>
                <a:spcPts val="0"/>
              </a:spcAft>
              <a:defRPr/>
            </a:pPr>
            <a:r>
              <a:rPr lang="en-US" sz="1550" dirty="0">
                <a:latin typeface="Arial" panose="020B0604020202020204" pitchFamily="34" charset="0"/>
                <a:ea typeface="Open Sans" pitchFamily="34" charset="-122"/>
                <a:cs typeface="Arial" panose="020B0604020202020204" pitchFamily="34" charset="0"/>
              </a:rPr>
              <a:t>Some websites may impose data access restrictions due to their security systems. You may encounter limitations based on your IP address, location, or other factors.</a:t>
            </a:r>
            <a:endParaRPr lang="en-US" sz="1550" dirty="0">
              <a:latin typeface="Arial" panose="020B0604020202020204" pitchFamily="34" charset="0"/>
              <a:cs typeface="Arial" panose="020B0604020202020204" pitchFamily="34" charset="0"/>
            </a:endParaRPr>
          </a:p>
        </p:txBody>
      </p:sp>
      <p:sp>
        <p:nvSpPr>
          <p:cNvPr id="29725" name="Text 3"/>
          <p:cNvSpPr>
            <a:spLocks noChangeArrowheads="1"/>
          </p:cNvSpPr>
          <p:nvPr/>
        </p:nvSpPr>
        <p:spPr bwMode="auto">
          <a:xfrm>
            <a:off x="2606675" y="10699750"/>
            <a:ext cx="2573338" cy="309563"/>
          </a:xfrm>
          <a:prstGeom prst="rect">
            <a:avLst/>
          </a:prstGeom>
          <a:noFill/>
          <a:ln w="9525">
            <a:noFill/>
            <a:miter lim="800000"/>
            <a:headEnd/>
            <a:tailEnd/>
          </a:ln>
        </p:spPr>
        <p:txBody>
          <a:bodyPr wrap="none" lIns="0" tIns="0" rIns="0" bIns="0"/>
          <a:lstStyle/>
          <a:p>
            <a:pPr>
              <a:lnSpc>
                <a:spcPts val="2400"/>
              </a:lnSpc>
            </a:pPr>
            <a:r>
              <a:rPr lang="en-US" sz="1900" b="1">
                <a:ea typeface="Unbounded Bold"/>
                <a:cs typeface="Unbounded Bold"/>
              </a:rPr>
              <a:t>Seeking Support</a:t>
            </a:r>
            <a:endParaRPr lang="en-US" sz="1900"/>
          </a:p>
        </p:txBody>
      </p:sp>
      <p:sp>
        <p:nvSpPr>
          <p:cNvPr id="26" name="Text 4"/>
          <p:cNvSpPr/>
          <p:nvPr/>
        </p:nvSpPr>
        <p:spPr>
          <a:xfrm>
            <a:off x="2606675" y="11050588"/>
            <a:ext cx="5934075" cy="1266825"/>
          </a:xfrm>
          <a:prstGeom prst="rect">
            <a:avLst/>
          </a:prstGeom>
          <a:noFill/>
          <a:ln/>
        </p:spPr>
        <p:txBody>
          <a:bodyPr lIns="0" tIns="0" rIns="0" bIns="0"/>
          <a:lstStyle/>
          <a:p>
            <a:pPr fontAlgn="auto">
              <a:lnSpc>
                <a:spcPts val="2450"/>
              </a:lnSpc>
              <a:spcBef>
                <a:spcPts val="0"/>
              </a:spcBef>
              <a:spcAft>
                <a:spcPts val="0"/>
              </a:spcAft>
              <a:defRPr/>
            </a:pPr>
            <a:r>
              <a:rPr lang="en-US" sz="1550" dirty="0">
                <a:latin typeface="Arial" panose="020B0604020202020204" pitchFamily="34" charset="0"/>
                <a:ea typeface="Open Sans" pitchFamily="34" charset="-122"/>
                <a:cs typeface="Arial" panose="020B0604020202020204" pitchFamily="34" charset="0"/>
              </a:rPr>
              <a:t>If you encounter restrictions, Astro recommends contacting their Support Service for individual access requests. These requests are processed on a case-by-case basis and require agreement with the terms and conditions.</a:t>
            </a:r>
            <a:endParaRPr lang="en-US" sz="1550" dirty="0">
              <a:latin typeface="Arial" panose="020B0604020202020204" pitchFamily="34" charset="0"/>
              <a:cs typeface="Arial" panose="020B0604020202020204" pitchFamily="34" charset="0"/>
            </a:endParaRPr>
          </a:p>
        </p:txBody>
      </p:sp>
      <p:sp>
        <p:nvSpPr>
          <p:cNvPr id="29727" name="Text 5"/>
          <p:cNvSpPr>
            <a:spLocks noChangeArrowheads="1"/>
          </p:cNvSpPr>
          <p:nvPr/>
        </p:nvSpPr>
        <p:spPr bwMode="auto">
          <a:xfrm>
            <a:off x="2606675" y="12665075"/>
            <a:ext cx="5603875" cy="309563"/>
          </a:xfrm>
          <a:prstGeom prst="rect">
            <a:avLst/>
          </a:prstGeom>
          <a:noFill/>
          <a:ln w="9525">
            <a:noFill/>
            <a:miter lim="800000"/>
            <a:headEnd/>
            <a:tailEnd/>
          </a:ln>
        </p:spPr>
        <p:txBody>
          <a:bodyPr wrap="none" lIns="0" tIns="0" rIns="0" bIns="0"/>
          <a:lstStyle/>
          <a:p>
            <a:pPr>
              <a:lnSpc>
                <a:spcPts val="2400"/>
              </a:lnSpc>
            </a:pPr>
            <a:r>
              <a:rPr lang="en-US" sz="1900" b="1">
                <a:ea typeface="Unbounded Bold"/>
                <a:cs typeface="Unbounded Bold"/>
              </a:rPr>
              <a:t>Whoer: IP Address Blacklist Checker</a:t>
            </a:r>
            <a:endParaRPr lang="en-US" sz="1900"/>
          </a:p>
        </p:txBody>
      </p:sp>
      <p:sp>
        <p:nvSpPr>
          <p:cNvPr id="29" name="Text 6"/>
          <p:cNvSpPr/>
          <p:nvPr/>
        </p:nvSpPr>
        <p:spPr>
          <a:xfrm>
            <a:off x="2640013" y="13044488"/>
            <a:ext cx="5934075" cy="542925"/>
          </a:xfrm>
          <a:prstGeom prst="rect">
            <a:avLst/>
          </a:prstGeom>
          <a:noFill/>
          <a:ln/>
        </p:spPr>
        <p:txBody>
          <a:bodyPr lIns="0" tIns="0" rIns="0" bIns="0"/>
          <a:lstStyle/>
          <a:p>
            <a:pPr fontAlgn="auto">
              <a:lnSpc>
                <a:spcPts val="2450"/>
              </a:lnSpc>
              <a:spcBef>
                <a:spcPts val="0"/>
              </a:spcBef>
              <a:spcAft>
                <a:spcPts val="0"/>
              </a:spcAft>
              <a:defRPr/>
            </a:pPr>
            <a:r>
              <a:rPr lang="en-US" sz="1550" dirty="0">
                <a:latin typeface="Arial" panose="020B0604020202020204" pitchFamily="34" charset="0"/>
                <a:ea typeface="Open Sans" pitchFamily="34" charset="-122"/>
                <a:cs typeface="Arial" panose="020B0604020202020204" pitchFamily="34" charset="0"/>
              </a:rPr>
              <a:t>Whoer is a valuable tool for checking if your IP address is blacklisted. It can help determine if any limitations are due to a blacklist.</a:t>
            </a:r>
            <a:endParaRPr lang="en-US" sz="1550" dirty="0">
              <a:latin typeface="Arial" panose="020B0604020202020204" pitchFamily="34" charset="0"/>
              <a:cs typeface="Arial" panose="020B0604020202020204" pitchFamily="34" charset="0"/>
            </a:endParaRPr>
          </a:p>
        </p:txBody>
      </p:sp>
      <p:sp>
        <p:nvSpPr>
          <p:cNvPr id="29729" name="Text 0"/>
          <p:cNvSpPr>
            <a:spLocks noChangeArrowheads="1"/>
          </p:cNvSpPr>
          <p:nvPr/>
        </p:nvSpPr>
        <p:spPr bwMode="auto">
          <a:xfrm>
            <a:off x="1190625" y="14681200"/>
            <a:ext cx="13485813" cy="1020763"/>
          </a:xfrm>
          <a:prstGeom prst="rect">
            <a:avLst/>
          </a:prstGeom>
          <a:noFill/>
          <a:ln w="9525">
            <a:noFill/>
            <a:miter lim="800000"/>
            <a:headEnd/>
            <a:tailEnd/>
          </a:ln>
        </p:spPr>
        <p:txBody>
          <a:bodyPr lIns="0" tIns="0" rIns="0" bIns="0"/>
          <a:lstStyle/>
          <a:p>
            <a:pPr>
              <a:lnSpc>
                <a:spcPts val="4000"/>
              </a:lnSpc>
            </a:pPr>
            <a:r>
              <a:rPr lang="en-US" sz="3200" b="1">
                <a:ea typeface="Unbounded Bold"/>
                <a:cs typeface="Unbounded Bold"/>
              </a:rPr>
              <a:t>Astro's Expertise in Open Web Data Extraction</a:t>
            </a:r>
            <a:endParaRPr lang="en-US" sz="3200"/>
          </a:p>
        </p:txBody>
      </p:sp>
      <p:sp>
        <p:nvSpPr>
          <p:cNvPr id="29730" name="Text 2"/>
          <p:cNvSpPr>
            <a:spLocks noChangeArrowheads="1"/>
          </p:cNvSpPr>
          <p:nvPr/>
        </p:nvSpPr>
        <p:spPr bwMode="auto">
          <a:xfrm>
            <a:off x="1927225" y="15936913"/>
            <a:ext cx="2043113" cy="255587"/>
          </a:xfrm>
          <a:prstGeom prst="rect">
            <a:avLst/>
          </a:prstGeom>
          <a:noFill/>
          <a:ln w="9525">
            <a:noFill/>
            <a:miter lim="800000"/>
            <a:headEnd/>
            <a:tailEnd/>
          </a:ln>
        </p:spPr>
        <p:txBody>
          <a:bodyPr wrap="none" lIns="0" tIns="0" rIns="0" bIns="0"/>
          <a:lstStyle/>
          <a:p>
            <a:pPr>
              <a:lnSpc>
                <a:spcPts val="2000"/>
              </a:lnSpc>
            </a:pPr>
            <a:r>
              <a:rPr lang="en-US" sz="1600" b="1">
                <a:solidFill>
                  <a:schemeClr val="bg1"/>
                </a:solidFill>
                <a:ea typeface="Unbounded Bold"/>
                <a:cs typeface="Unbounded Bold"/>
              </a:rPr>
              <a:t>Data Quality</a:t>
            </a:r>
            <a:endParaRPr lang="en-US" sz="1600">
              <a:solidFill>
                <a:schemeClr val="bg1"/>
              </a:solidFill>
            </a:endParaRPr>
          </a:p>
        </p:txBody>
      </p:sp>
      <p:sp>
        <p:nvSpPr>
          <p:cNvPr id="29731" name="Text 3"/>
          <p:cNvSpPr>
            <a:spLocks noChangeArrowheads="1"/>
          </p:cNvSpPr>
          <p:nvPr/>
        </p:nvSpPr>
        <p:spPr bwMode="auto">
          <a:xfrm>
            <a:off x="4021138" y="15868650"/>
            <a:ext cx="7170737" cy="230188"/>
          </a:xfrm>
          <a:prstGeom prst="rect">
            <a:avLst/>
          </a:prstGeom>
          <a:noFill/>
          <a:ln w="9525">
            <a:noFill/>
            <a:miter lim="800000"/>
            <a:headEnd/>
            <a:tailEnd/>
          </a:ln>
        </p:spPr>
        <p:txBody>
          <a:bodyPr wrap="none" lIns="0" tIns="0" rIns="0" bIns="0"/>
          <a:lstStyle/>
          <a:p>
            <a:pPr>
              <a:lnSpc>
                <a:spcPts val="2050"/>
              </a:lnSpc>
            </a:pPr>
            <a:r>
              <a:rPr lang="en-US" sz="1400">
                <a:ea typeface="Open Sans"/>
                <a:cs typeface="Open Sans"/>
              </a:rPr>
              <a:t>Astro prioritizes data quality and ensures that the proxies used for data collection meet high standards.</a:t>
            </a:r>
            <a:endParaRPr lang="en-US" sz="1400"/>
          </a:p>
        </p:txBody>
      </p:sp>
      <p:sp>
        <p:nvSpPr>
          <p:cNvPr id="39" name="Text 7"/>
          <p:cNvSpPr/>
          <p:nvPr/>
        </p:nvSpPr>
        <p:spPr>
          <a:xfrm>
            <a:off x="3981450" y="17227550"/>
            <a:ext cx="7491413" cy="261938"/>
          </a:xfrm>
          <a:prstGeom prst="rect">
            <a:avLst/>
          </a:prstGeom>
          <a:noFill/>
          <a:ln/>
        </p:spPr>
        <p:txBody>
          <a:bodyPr wrap="none" lIns="0" tIns="0" rIns="0" bIns="0"/>
          <a:lstStyle/>
          <a:p>
            <a:pPr fontAlgn="auto">
              <a:lnSpc>
                <a:spcPts val="2050"/>
              </a:lnSpc>
              <a:spcBef>
                <a:spcPts val="0"/>
              </a:spcBef>
              <a:spcAft>
                <a:spcPts val="0"/>
              </a:spcAft>
              <a:defRPr/>
            </a:pPr>
            <a:r>
              <a:rPr lang="en-US" sz="1400" dirty="0">
                <a:latin typeface="Arial" panose="020B0604020202020204" pitchFamily="34" charset="0"/>
                <a:ea typeface="Open Sans" pitchFamily="34" charset="-122"/>
                <a:cs typeface="Arial" panose="020B0604020202020204" pitchFamily="34" charset="0"/>
              </a:rPr>
              <a:t>Astro offers comprehensive solutions for internet data extraction, covering a range of applications</a:t>
            </a:r>
            <a:r>
              <a:rPr lang="en-US" sz="1250" dirty="0">
                <a:latin typeface="Arial" panose="020B0604020202020204" pitchFamily="34" charset="0"/>
                <a:ea typeface="Open Sans"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29733" name="Text 10"/>
          <p:cNvSpPr>
            <a:spLocks noChangeArrowheads="1"/>
          </p:cNvSpPr>
          <p:nvPr/>
        </p:nvSpPr>
        <p:spPr bwMode="auto">
          <a:xfrm>
            <a:off x="1612900" y="18513425"/>
            <a:ext cx="2732088" cy="255588"/>
          </a:xfrm>
          <a:prstGeom prst="rect">
            <a:avLst/>
          </a:prstGeom>
          <a:noFill/>
          <a:ln w="9525">
            <a:noFill/>
            <a:miter lim="800000"/>
            <a:headEnd/>
            <a:tailEnd/>
          </a:ln>
        </p:spPr>
        <p:txBody>
          <a:bodyPr wrap="none" lIns="0" tIns="0" rIns="0" bIns="0"/>
          <a:lstStyle/>
          <a:p>
            <a:pPr>
              <a:lnSpc>
                <a:spcPts val="2000"/>
              </a:lnSpc>
            </a:pPr>
            <a:r>
              <a:rPr lang="en-US" sz="1600" b="1">
                <a:solidFill>
                  <a:schemeClr val="bg1"/>
                </a:solidFill>
                <a:ea typeface="Unbounded Bold"/>
                <a:cs typeface="Unbounded Bold"/>
              </a:rPr>
              <a:t>Geo-Targeted IPs</a:t>
            </a:r>
            <a:endParaRPr lang="en-US" sz="1600">
              <a:solidFill>
                <a:schemeClr val="bg1"/>
              </a:solidFill>
            </a:endParaRPr>
          </a:p>
        </p:txBody>
      </p:sp>
      <p:sp>
        <p:nvSpPr>
          <p:cNvPr id="29734" name="Text 11"/>
          <p:cNvSpPr>
            <a:spLocks noChangeArrowheads="1"/>
          </p:cNvSpPr>
          <p:nvPr/>
        </p:nvSpPr>
        <p:spPr bwMode="auto">
          <a:xfrm>
            <a:off x="3981450" y="18472150"/>
            <a:ext cx="7658100" cy="522288"/>
          </a:xfrm>
          <a:prstGeom prst="rect">
            <a:avLst/>
          </a:prstGeom>
          <a:noFill/>
          <a:ln w="9525">
            <a:noFill/>
            <a:miter lim="800000"/>
            <a:headEnd/>
            <a:tailEnd/>
          </a:ln>
        </p:spPr>
        <p:txBody>
          <a:bodyPr lIns="0" tIns="0" rIns="0" bIns="0"/>
          <a:lstStyle/>
          <a:p>
            <a:pPr>
              <a:lnSpc>
                <a:spcPts val="2050"/>
              </a:lnSpc>
            </a:pPr>
            <a:r>
              <a:rPr lang="en-US" sz="1400">
                <a:ea typeface="Open Sans"/>
                <a:cs typeface="Open Sans"/>
              </a:rPr>
              <a:t>Astro's expertise extends to geo-targeted proxies, providing tailored solutions for specific needs.</a:t>
            </a:r>
            <a:endParaRPr lang="en-US" sz="1400"/>
          </a:p>
        </p:txBody>
      </p:sp>
      <p:sp>
        <p:nvSpPr>
          <p:cNvPr id="29735" name="Text 14"/>
          <p:cNvSpPr>
            <a:spLocks noChangeArrowheads="1"/>
          </p:cNvSpPr>
          <p:nvPr/>
        </p:nvSpPr>
        <p:spPr bwMode="auto">
          <a:xfrm>
            <a:off x="1978025" y="19534188"/>
            <a:ext cx="2043113" cy="255587"/>
          </a:xfrm>
          <a:prstGeom prst="rect">
            <a:avLst/>
          </a:prstGeom>
          <a:noFill/>
          <a:ln w="9525">
            <a:noFill/>
            <a:miter lim="800000"/>
            <a:headEnd/>
            <a:tailEnd/>
          </a:ln>
        </p:spPr>
        <p:txBody>
          <a:bodyPr wrap="none" lIns="0" tIns="0" rIns="0" bIns="0"/>
          <a:lstStyle/>
          <a:p>
            <a:pPr>
              <a:lnSpc>
                <a:spcPts val="2000"/>
              </a:lnSpc>
            </a:pPr>
            <a:r>
              <a:rPr lang="en-US" sz="1600" b="1">
                <a:solidFill>
                  <a:schemeClr val="bg1"/>
                </a:solidFill>
                <a:ea typeface="Unbounded Bold"/>
                <a:cs typeface="Unbounded Bold"/>
              </a:rPr>
              <a:t>Use Cases</a:t>
            </a:r>
            <a:endParaRPr lang="en-US" sz="1600">
              <a:solidFill>
                <a:schemeClr val="bg1"/>
              </a:solidFill>
            </a:endParaRPr>
          </a:p>
        </p:txBody>
      </p:sp>
      <p:sp>
        <p:nvSpPr>
          <p:cNvPr id="29736" name="Text 15"/>
          <p:cNvSpPr>
            <a:spLocks noChangeArrowheads="1"/>
          </p:cNvSpPr>
          <p:nvPr/>
        </p:nvSpPr>
        <p:spPr bwMode="auto">
          <a:xfrm>
            <a:off x="3970338" y="19538950"/>
            <a:ext cx="9105900" cy="523875"/>
          </a:xfrm>
          <a:prstGeom prst="rect">
            <a:avLst/>
          </a:prstGeom>
          <a:noFill/>
          <a:ln w="9525">
            <a:noFill/>
            <a:miter lim="800000"/>
            <a:headEnd/>
            <a:tailEnd/>
          </a:ln>
        </p:spPr>
        <p:txBody>
          <a:bodyPr lIns="0" tIns="0" rIns="0" bIns="0"/>
          <a:lstStyle/>
          <a:p>
            <a:pPr>
              <a:lnSpc>
                <a:spcPts val="2050"/>
              </a:lnSpc>
            </a:pPr>
            <a:r>
              <a:rPr lang="en-US" sz="1400">
                <a:ea typeface="Open Sans"/>
                <a:cs typeface="Open Sans"/>
              </a:rPr>
              <a:t>Astro's proxies are suitable for SEO, SMM, e-commerce, software testing, AI models, marketing, advertising, etc.</a:t>
            </a:r>
            <a:endParaRPr lang="en-US" sz="1400"/>
          </a:p>
        </p:txBody>
      </p:sp>
      <p:sp>
        <p:nvSpPr>
          <p:cNvPr id="59" name="Прямоугольник 58"/>
          <p:cNvSpPr/>
          <p:nvPr/>
        </p:nvSpPr>
        <p:spPr>
          <a:xfrm>
            <a:off x="-3175" y="20672425"/>
            <a:ext cx="13716000" cy="3711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700">
              <a:latin typeface="Arial" panose="020B0604020202020204" pitchFamily="34" charset="0"/>
              <a:cs typeface="Arial" panose="020B0604020202020204" pitchFamily="34" charset="0"/>
            </a:endParaRPr>
          </a:p>
        </p:txBody>
      </p:sp>
      <p:sp>
        <p:nvSpPr>
          <p:cNvPr id="29738" name="Прямоугольник 59"/>
          <p:cNvSpPr>
            <a:spLocks noChangeArrowheads="1"/>
          </p:cNvSpPr>
          <p:nvPr/>
        </p:nvSpPr>
        <p:spPr bwMode="auto">
          <a:xfrm>
            <a:off x="2457450" y="21351875"/>
            <a:ext cx="2405063" cy="1595438"/>
          </a:xfrm>
          <a:prstGeom prst="rect">
            <a:avLst/>
          </a:prstGeom>
          <a:noFill/>
          <a:ln w="9525">
            <a:noFill/>
            <a:miter lim="800000"/>
            <a:headEnd/>
            <a:tailEnd/>
          </a:ln>
        </p:spPr>
        <p:txBody>
          <a:bodyPr>
            <a:spAutoFit/>
          </a:bodyPr>
          <a:lstStyle/>
          <a:p>
            <a:pPr>
              <a:lnSpc>
                <a:spcPct val="107000"/>
              </a:lnSpc>
              <a:spcAft>
                <a:spcPts val="800"/>
              </a:spcAft>
            </a:pPr>
            <a:r>
              <a:rPr lang="en-US" sz="1700" b="1">
                <a:cs typeface="Calibri" pitchFamily="34" charset="0"/>
              </a:rPr>
              <a:t>Gary Vaynerchuk</a:t>
            </a:r>
            <a:endParaRPr lang="ru-RU" sz="1700" b="1">
              <a:cs typeface="Calibri" pitchFamily="34" charset="0"/>
            </a:endParaRPr>
          </a:p>
          <a:p>
            <a:pPr>
              <a:lnSpc>
                <a:spcPct val="107000"/>
              </a:lnSpc>
              <a:spcAft>
                <a:spcPts val="800"/>
              </a:spcAft>
            </a:pPr>
            <a:r>
              <a:rPr lang="ru-RU" sz="1700" b="1">
                <a:cs typeface="Calibri" pitchFamily="34" charset="0"/>
              </a:rPr>
              <a:t/>
            </a:r>
            <a:br>
              <a:rPr lang="ru-RU" sz="1700" b="1">
                <a:cs typeface="Calibri" pitchFamily="34" charset="0"/>
              </a:rPr>
            </a:br>
            <a:r>
              <a:rPr lang="en-US" sz="1700">
                <a:cs typeface="Calibri" pitchFamily="34" charset="0"/>
              </a:rPr>
              <a:t>a prominent entrepreneur and social media strategist</a:t>
            </a:r>
            <a:endParaRPr lang="ru-RU" sz="1700">
              <a:cs typeface="Calibri" pitchFamily="34" charset="0"/>
            </a:endParaRPr>
          </a:p>
        </p:txBody>
      </p:sp>
      <p:sp>
        <p:nvSpPr>
          <p:cNvPr id="29739" name="Прямоугольник 60"/>
          <p:cNvSpPr>
            <a:spLocks noChangeArrowheads="1"/>
          </p:cNvSpPr>
          <p:nvPr/>
        </p:nvSpPr>
        <p:spPr bwMode="auto">
          <a:xfrm>
            <a:off x="4933950" y="22204363"/>
            <a:ext cx="8572500" cy="920750"/>
          </a:xfrm>
          <a:prstGeom prst="rect">
            <a:avLst/>
          </a:prstGeom>
          <a:noFill/>
          <a:ln w="9525">
            <a:noFill/>
            <a:miter lim="800000"/>
            <a:headEnd/>
            <a:tailEnd/>
          </a:ln>
        </p:spPr>
        <p:txBody>
          <a:bodyPr>
            <a:spAutoFit/>
          </a:bodyPr>
          <a:lstStyle/>
          <a:p>
            <a:pPr>
              <a:lnSpc>
                <a:spcPct val="107000"/>
              </a:lnSpc>
              <a:spcAft>
                <a:spcPts val="800"/>
              </a:spcAft>
            </a:pPr>
            <a:r>
              <a:rPr lang="en-US" sz="1700" i="1">
                <a:cs typeface="Calibri" pitchFamily="34" charset="0"/>
              </a:rPr>
              <a:t>“Social media empowers voices while demanding precise audience targeting. Proxy services enable marketers to scale campaigns globally, unlocking crucial localized insights and opportunities.”</a:t>
            </a:r>
            <a:endParaRPr lang="ru-RU" sz="1700" i="1">
              <a:cs typeface="Calibri" pitchFamily="34" charset="0"/>
            </a:endParaRPr>
          </a:p>
        </p:txBody>
      </p:sp>
      <p:sp>
        <p:nvSpPr>
          <p:cNvPr id="29740" name="Прямоугольник 61"/>
          <p:cNvSpPr>
            <a:spLocks noChangeArrowheads="1"/>
          </p:cNvSpPr>
          <p:nvPr/>
        </p:nvSpPr>
        <p:spPr bwMode="auto">
          <a:xfrm>
            <a:off x="5665788" y="21456650"/>
            <a:ext cx="6858000" cy="615950"/>
          </a:xfrm>
          <a:prstGeom prst="rect">
            <a:avLst/>
          </a:prstGeom>
          <a:noFill/>
          <a:ln w="9525">
            <a:noFill/>
            <a:miter lim="800000"/>
            <a:headEnd/>
            <a:tailEnd/>
          </a:ln>
        </p:spPr>
        <p:txBody>
          <a:bodyPr>
            <a:spAutoFit/>
          </a:bodyPr>
          <a:lstStyle/>
          <a:p>
            <a:r>
              <a:rPr lang="en-US" sz="1700"/>
              <a:t>In his book "Jab, Jab, Jab, Right Hook: How to Tell Your Story in a Noisy Social World", he emphasizes:</a:t>
            </a:r>
            <a:endParaRPr lang="ru-RU" sz="1700"/>
          </a:p>
        </p:txBody>
      </p:sp>
      <p:cxnSp>
        <p:nvCxnSpPr>
          <p:cNvPr id="63" name="Прямая соединительная линия 62"/>
          <p:cNvCxnSpPr/>
          <p:nvPr/>
        </p:nvCxnSpPr>
        <p:spPr>
          <a:xfrm>
            <a:off x="4870450" y="21002625"/>
            <a:ext cx="0" cy="1520825"/>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p:nvPr/>
        </p:nvCxnSpPr>
        <p:spPr>
          <a:xfrm>
            <a:off x="4862513" y="20991513"/>
            <a:ext cx="3629025" cy="0"/>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7196138" y="23801388"/>
            <a:ext cx="6284912" cy="14287"/>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flipH="1" flipV="1">
            <a:off x="13481050" y="21199475"/>
            <a:ext cx="25400" cy="2997200"/>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pic>
        <p:nvPicPr>
          <p:cNvPr id="29745" name="Рисунок 66"/>
          <p:cNvPicPr>
            <a:picLocks noChangeAspect="1"/>
          </p:cNvPicPr>
          <p:nvPr/>
        </p:nvPicPr>
        <p:blipFill>
          <a:blip r:embed="rId3"/>
          <a:srcRect/>
          <a:stretch>
            <a:fillRect/>
          </a:stretch>
        </p:blipFill>
        <p:spPr bwMode="auto">
          <a:xfrm>
            <a:off x="495300" y="21324888"/>
            <a:ext cx="1622425" cy="1622425"/>
          </a:xfrm>
          <a:prstGeom prst="rect">
            <a:avLst/>
          </a:prstGeom>
          <a:noFill/>
          <a:ln w="9525">
            <a:noFill/>
            <a:miter lim="800000"/>
            <a:headEnd/>
            <a:tailEnd/>
          </a:ln>
        </p:spPr>
      </p:pic>
      <p:cxnSp>
        <p:nvCxnSpPr>
          <p:cNvPr id="68" name="Прямая соединительная линия 67"/>
          <p:cNvCxnSpPr/>
          <p:nvPr/>
        </p:nvCxnSpPr>
        <p:spPr>
          <a:xfrm flipV="1">
            <a:off x="4854575" y="20991513"/>
            <a:ext cx="0" cy="3424237"/>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pic>
        <p:nvPicPr>
          <p:cNvPr id="29747" name="Рисунок 4"/>
          <p:cNvPicPr>
            <a:picLocks noChangeAspect="1"/>
          </p:cNvPicPr>
          <p:nvPr/>
        </p:nvPicPr>
        <p:blipFill>
          <a:blip r:embed="rId4"/>
          <a:srcRect/>
          <a:stretch>
            <a:fillRect/>
          </a:stretch>
        </p:blipFill>
        <p:spPr bwMode="auto">
          <a:xfrm>
            <a:off x="8637588" y="9167813"/>
            <a:ext cx="5078412" cy="4211637"/>
          </a:xfrm>
          <a:prstGeom prst="rect">
            <a:avLst/>
          </a:prstGeom>
          <a:noFill/>
          <a:ln w="9525">
            <a:noFill/>
            <a:miter lim="800000"/>
            <a:headEnd/>
            <a:tailEnd/>
          </a:ln>
        </p:spPr>
      </p:pic>
      <p:sp>
        <p:nvSpPr>
          <p:cNvPr id="29748" name="Shape 1"/>
          <p:cNvSpPr>
            <a:spLocks noChangeArrowheads="1"/>
          </p:cNvSpPr>
          <p:nvPr/>
        </p:nvSpPr>
        <p:spPr bwMode="auto">
          <a:xfrm>
            <a:off x="1490663" y="8559800"/>
            <a:ext cx="42862" cy="5287963"/>
          </a:xfrm>
          <a:prstGeom prst="roundRect">
            <a:avLst>
              <a:gd name="adj" fmla="val 368620"/>
            </a:avLst>
          </a:prstGeom>
          <a:gradFill rotWithShape="0">
            <a:gsLst>
              <a:gs pos="0">
                <a:srgbClr val="01A4FF"/>
              </a:gs>
              <a:gs pos="100000">
                <a:srgbClr val="6BFF54"/>
              </a:gs>
            </a:gsLst>
            <a:lin ang="2700000" scaled="1"/>
          </a:gradFill>
          <a:ln w="9525">
            <a:noFill/>
            <a:round/>
            <a:headEnd/>
            <a:tailEnd/>
          </a:ln>
        </p:spPr>
        <p:txBody>
          <a:bodyPr/>
          <a:lstStyle/>
          <a:p>
            <a:endParaRPr lang="ru-RU"/>
          </a:p>
        </p:txBody>
      </p:sp>
      <p:pic>
        <p:nvPicPr>
          <p:cNvPr id="29749" name="Рисунок 2"/>
          <p:cNvPicPr>
            <a:picLocks noChangeAspect="1"/>
          </p:cNvPicPr>
          <p:nvPr/>
        </p:nvPicPr>
        <p:blipFill>
          <a:blip r:embed="rId5"/>
          <a:srcRect/>
          <a:stretch>
            <a:fillRect/>
          </a:stretch>
        </p:blipFill>
        <p:spPr bwMode="auto">
          <a:xfrm>
            <a:off x="1290638" y="9182100"/>
            <a:ext cx="457200" cy="457200"/>
          </a:xfrm>
          <a:prstGeom prst="rect">
            <a:avLst/>
          </a:prstGeom>
          <a:noFill/>
          <a:ln w="9525">
            <a:noFill/>
            <a:miter lim="800000"/>
            <a:headEnd/>
            <a:tailEnd/>
          </a:ln>
        </p:spPr>
      </p:pic>
      <p:pic>
        <p:nvPicPr>
          <p:cNvPr id="29750" name="Рисунок 3"/>
          <p:cNvPicPr>
            <a:picLocks noChangeAspect="1"/>
          </p:cNvPicPr>
          <p:nvPr/>
        </p:nvPicPr>
        <p:blipFill>
          <a:blip r:embed="rId5"/>
          <a:srcRect/>
          <a:stretch>
            <a:fillRect/>
          </a:stretch>
        </p:blipFill>
        <p:spPr bwMode="auto">
          <a:xfrm>
            <a:off x="1277938" y="10920413"/>
            <a:ext cx="457200" cy="457200"/>
          </a:xfrm>
          <a:prstGeom prst="rect">
            <a:avLst/>
          </a:prstGeom>
          <a:noFill/>
          <a:ln w="9525">
            <a:noFill/>
            <a:miter lim="800000"/>
            <a:headEnd/>
            <a:tailEnd/>
          </a:ln>
        </p:spPr>
      </p:pic>
      <p:pic>
        <p:nvPicPr>
          <p:cNvPr id="29751" name="Рисунок 4"/>
          <p:cNvPicPr>
            <a:picLocks noChangeAspect="1"/>
          </p:cNvPicPr>
          <p:nvPr/>
        </p:nvPicPr>
        <p:blipFill>
          <a:blip r:embed="rId5"/>
          <a:srcRect/>
          <a:stretch>
            <a:fillRect/>
          </a:stretch>
        </p:blipFill>
        <p:spPr bwMode="auto">
          <a:xfrm>
            <a:off x="1271588" y="12526963"/>
            <a:ext cx="457200" cy="457200"/>
          </a:xfrm>
          <a:prstGeom prst="rect">
            <a:avLst/>
          </a:prstGeom>
          <a:noFill/>
          <a:ln w="9525">
            <a:noFill/>
            <a:miter lim="800000"/>
            <a:headEnd/>
            <a:tailEnd/>
          </a:ln>
        </p:spPr>
      </p:pic>
      <p:pic>
        <p:nvPicPr>
          <p:cNvPr id="29752" name="Рисунок 8"/>
          <p:cNvPicPr>
            <a:picLocks noChangeAspect="1"/>
          </p:cNvPicPr>
          <p:nvPr/>
        </p:nvPicPr>
        <p:blipFill>
          <a:blip r:embed="rId6"/>
          <a:srcRect/>
          <a:stretch>
            <a:fillRect/>
          </a:stretch>
        </p:blipFill>
        <p:spPr bwMode="auto">
          <a:xfrm>
            <a:off x="1247775" y="9131300"/>
            <a:ext cx="530225" cy="633413"/>
          </a:xfrm>
          <a:prstGeom prst="rect">
            <a:avLst/>
          </a:prstGeom>
          <a:noFill/>
          <a:ln w="9525">
            <a:noFill/>
            <a:miter lim="800000"/>
            <a:headEnd/>
            <a:tailEnd/>
          </a:ln>
        </p:spPr>
      </p:pic>
      <p:pic>
        <p:nvPicPr>
          <p:cNvPr id="29753" name="Рисунок 9"/>
          <p:cNvPicPr>
            <a:picLocks noChangeAspect="1"/>
          </p:cNvPicPr>
          <p:nvPr/>
        </p:nvPicPr>
        <p:blipFill>
          <a:blip r:embed="rId7"/>
          <a:srcRect/>
          <a:stretch>
            <a:fillRect/>
          </a:stretch>
        </p:blipFill>
        <p:spPr bwMode="auto">
          <a:xfrm>
            <a:off x="1247775" y="10868025"/>
            <a:ext cx="530225" cy="635000"/>
          </a:xfrm>
          <a:prstGeom prst="rect">
            <a:avLst/>
          </a:prstGeom>
          <a:noFill/>
          <a:ln w="9525">
            <a:noFill/>
            <a:miter lim="800000"/>
            <a:headEnd/>
            <a:tailEnd/>
          </a:ln>
        </p:spPr>
      </p:pic>
      <p:pic>
        <p:nvPicPr>
          <p:cNvPr id="29754" name="Рисунок 13"/>
          <p:cNvPicPr>
            <a:picLocks noChangeAspect="1"/>
          </p:cNvPicPr>
          <p:nvPr/>
        </p:nvPicPr>
        <p:blipFill>
          <a:blip r:embed="rId8"/>
          <a:srcRect/>
          <a:stretch>
            <a:fillRect/>
          </a:stretch>
        </p:blipFill>
        <p:spPr bwMode="auto">
          <a:xfrm>
            <a:off x="1235075" y="12463463"/>
            <a:ext cx="530225" cy="673100"/>
          </a:xfrm>
          <a:prstGeom prst="rect">
            <a:avLst/>
          </a:prstGeom>
          <a:noFill/>
          <a:ln w="9525">
            <a:noFill/>
            <a:miter lim="800000"/>
            <a:headEnd/>
            <a:tailEnd/>
          </a:ln>
        </p:spPr>
      </p:pic>
      <p:sp>
        <p:nvSpPr>
          <p:cNvPr id="31" name="Номер слайда 30"/>
          <p:cNvSpPr>
            <a:spLocks noGrp="1"/>
          </p:cNvSpPr>
          <p:nvPr>
            <p:ph type="sldNum" sz="quarter" idx="12"/>
          </p:nvPr>
        </p:nvSpPr>
        <p:spPr/>
        <p:txBody>
          <a:bodyPr/>
          <a:lstStyle/>
          <a:p>
            <a:pPr>
              <a:defRPr/>
            </a:pPr>
            <a:fld id="{5544D882-6F0E-4735-AE43-6B9997F4858E}" type="slidenum">
              <a:rPr lang="ru-RU" smtClean="0"/>
              <a:pPr>
                <a:defRPr/>
              </a:pPr>
              <a:t>15</a:t>
            </a:fld>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p:cNvSpPr/>
          <p:nvPr/>
        </p:nvSpPr>
        <p:spPr>
          <a:xfrm>
            <a:off x="0" y="0"/>
            <a:ext cx="13716000" cy="9286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700">
              <a:latin typeface="Arial" panose="020B0604020202020204" pitchFamily="34" charset="0"/>
              <a:cs typeface="Arial" panose="020B0604020202020204" pitchFamily="34" charset="0"/>
            </a:endParaRPr>
          </a:p>
        </p:txBody>
      </p:sp>
      <p:sp>
        <p:nvSpPr>
          <p:cNvPr id="26" name="Прямоугольник 25"/>
          <p:cNvSpPr/>
          <p:nvPr/>
        </p:nvSpPr>
        <p:spPr>
          <a:xfrm>
            <a:off x="0" y="19110325"/>
            <a:ext cx="13716000" cy="527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700">
              <a:latin typeface="Arial" panose="020B0604020202020204" pitchFamily="34" charset="0"/>
              <a:cs typeface="Arial" panose="020B0604020202020204" pitchFamily="34" charset="0"/>
            </a:endParaRPr>
          </a:p>
        </p:txBody>
      </p:sp>
      <p:sp>
        <p:nvSpPr>
          <p:cNvPr id="30723" name="Text 0"/>
          <p:cNvSpPr>
            <a:spLocks noChangeArrowheads="1"/>
          </p:cNvSpPr>
          <p:nvPr/>
        </p:nvSpPr>
        <p:spPr bwMode="auto">
          <a:xfrm>
            <a:off x="6159500" y="1027113"/>
            <a:ext cx="7556500" cy="2127250"/>
          </a:xfrm>
          <a:prstGeom prst="rect">
            <a:avLst/>
          </a:prstGeom>
          <a:noFill/>
          <a:ln w="9525">
            <a:noFill/>
            <a:miter lim="800000"/>
            <a:headEnd/>
            <a:tailEnd/>
          </a:ln>
        </p:spPr>
        <p:txBody>
          <a:bodyPr lIns="0" tIns="0" rIns="0" bIns="0"/>
          <a:lstStyle/>
          <a:p>
            <a:pPr>
              <a:lnSpc>
                <a:spcPts val="5550"/>
              </a:lnSpc>
            </a:pPr>
            <a:r>
              <a:rPr lang="en-US" sz="4400" b="1">
                <a:ea typeface="Unbounded Bold"/>
                <a:cs typeface="Unbounded Bold"/>
              </a:rPr>
              <a:t>Astro: Safe Data Gathering</a:t>
            </a:r>
            <a:endParaRPr lang="en-US" sz="4400"/>
          </a:p>
        </p:txBody>
      </p:sp>
      <p:sp>
        <p:nvSpPr>
          <p:cNvPr id="30724" name="Text 1"/>
          <p:cNvSpPr>
            <a:spLocks noChangeArrowheads="1"/>
          </p:cNvSpPr>
          <p:nvPr/>
        </p:nvSpPr>
        <p:spPr bwMode="auto">
          <a:xfrm>
            <a:off x="6191250" y="2009775"/>
            <a:ext cx="7151688" cy="1087438"/>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Dedicated to ethical and secure web data collection, the Astro infrastructure comes with a range of tools and services designed to help you gather valuable insights from the web.</a:t>
            </a:r>
            <a:endParaRPr lang="en-US" sz="1700"/>
          </a:p>
        </p:txBody>
      </p:sp>
      <p:sp>
        <p:nvSpPr>
          <p:cNvPr id="8" name="Text 0"/>
          <p:cNvSpPr/>
          <p:nvPr/>
        </p:nvSpPr>
        <p:spPr>
          <a:xfrm>
            <a:off x="6192838" y="3681413"/>
            <a:ext cx="7151687" cy="708025"/>
          </a:xfrm>
          <a:prstGeom prst="rect">
            <a:avLst/>
          </a:prstGeom>
          <a:noFill/>
          <a:ln/>
        </p:spPr>
        <p:txBody>
          <a:bodyPr wrap="none" lIns="0" tIns="0" rIns="0" bIns="0"/>
          <a:lstStyle/>
          <a:p>
            <a:pPr fontAlgn="auto">
              <a:lnSpc>
                <a:spcPts val="5550"/>
              </a:lnSpc>
              <a:spcBef>
                <a:spcPts val="0"/>
              </a:spcBef>
              <a:spcAft>
                <a:spcPts val="0"/>
              </a:spcAft>
              <a:defRPr/>
            </a:pPr>
            <a:r>
              <a:rPr lang="en-US" sz="4450" b="1" dirty="0">
                <a:latin typeface="Arial" panose="020B0604020202020204" pitchFamily="34" charset="0"/>
                <a:ea typeface="Unbounded Bold" pitchFamily="34" charset="-122"/>
                <a:cs typeface="Arial" panose="020B0604020202020204" pitchFamily="34" charset="0"/>
              </a:rPr>
              <a:t>KYC and AML Compliance</a:t>
            </a:r>
            <a:endParaRPr lang="en-US" sz="4450" dirty="0">
              <a:latin typeface="Arial" panose="020B0604020202020204" pitchFamily="34" charset="0"/>
              <a:cs typeface="Arial" panose="020B0604020202020204" pitchFamily="34" charset="0"/>
            </a:endParaRPr>
          </a:p>
        </p:txBody>
      </p:sp>
      <p:sp>
        <p:nvSpPr>
          <p:cNvPr id="30726" name="Text 1"/>
          <p:cNvSpPr>
            <a:spLocks noChangeArrowheads="1"/>
          </p:cNvSpPr>
          <p:nvPr/>
        </p:nvSpPr>
        <p:spPr bwMode="auto">
          <a:xfrm>
            <a:off x="6191250" y="4616450"/>
            <a:ext cx="1958975" cy="354013"/>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Know Your Customer</a:t>
            </a:r>
            <a:endParaRPr lang="en-US" sz="2200"/>
          </a:p>
        </p:txBody>
      </p:sp>
      <p:sp>
        <p:nvSpPr>
          <p:cNvPr id="10" name="Text 2"/>
          <p:cNvSpPr/>
          <p:nvPr/>
        </p:nvSpPr>
        <p:spPr>
          <a:xfrm>
            <a:off x="6191250" y="5197475"/>
            <a:ext cx="2689225" cy="145097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At Astro, we prioritize user safety and transparency. To ensure the ethical use of our services, we require all users to undergo a Know Your Customer (KYC) verification process.</a:t>
            </a:r>
            <a:endParaRPr lang="en-US" sz="1750" dirty="0">
              <a:latin typeface="Arial" panose="020B0604020202020204" pitchFamily="34" charset="0"/>
              <a:cs typeface="Arial" panose="020B0604020202020204" pitchFamily="34" charset="0"/>
            </a:endParaRPr>
          </a:p>
        </p:txBody>
      </p:sp>
      <p:sp>
        <p:nvSpPr>
          <p:cNvPr id="30728" name="Text 3"/>
          <p:cNvSpPr>
            <a:spLocks noChangeArrowheads="1"/>
          </p:cNvSpPr>
          <p:nvPr/>
        </p:nvSpPr>
        <p:spPr bwMode="auto">
          <a:xfrm>
            <a:off x="9953625" y="4616450"/>
            <a:ext cx="2706688" cy="354013"/>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Anti-Money Laundering</a:t>
            </a:r>
            <a:endParaRPr lang="en-US" sz="2200"/>
          </a:p>
        </p:txBody>
      </p:sp>
      <p:sp>
        <p:nvSpPr>
          <p:cNvPr id="30729" name="Text 4"/>
          <p:cNvSpPr>
            <a:spLocks noChangeArrowheads="1"/>
          </p:cNvSpPr>
          <p:nvPr/>
        </p:nvSpPr>
        <p:spPr bwMode="auto">
          <a:xfrm>
            <a:off x="9953625" y="5197475"/>
            <a:ext cx="3387725" cy="1450975"/>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We comply with strict Anti-Money Laundering (AML) guidelines, ensuring that our platform is not used for illicit activities. This commitment helps protect both our users, partners, and the broader online ecosystem.</a:t>
            </a:r>
            <a:endParaRPr lang="en-US" sz="1700"/>
          </a:p>
        </p:txBody>
      </p:sp>
      <p:sp>
        <p:nvSpPr>
          <p:cNvPr id="30730" name="Text 0"/>
          <p:cNvSpPr>
            <a:spLocks noChangeArrowheads="1"/>
          </p:cNvSpPr>
          <p:nvPr/>
        </p:nvSpPr>
        <p:spPr bwMode="auto">
          <a:xfrm>
            <a:off x="461963" y="9928225"/>
            <a:ext cx="8167687" cy="709613"/>
          </a:xfrm>
          <a:prstGeom prst="rect">
            <a:avLst/>
          </a:prstGeom>
          <a:noFill/>
          <a:ln w="9525">
            <a:noFill/>
            <a:miter lim="800000"/>
            <a:headEnd/>
            <a:tailEnd/>
          </a:ln>
        </p:spPr>
        <p:txBody>
          <a:bodyPr wrap="none" lIns="0" tIns="0" rIns="0" bIns="0"/>
          <a:lstStyle/>
          <a:p>
            <a:pPr>
              <a:lnSpc>
                <a:spcPts val="5550"/>
              </a:lnSpc>
            </a:pPr>
            <a:r>
              <a:rPr lang="en-US" b="1">
                <a:solidFill>
                  <a:schemeClr val="accent1"/>
                </a:solidFill>
                <a:ea typeface="Unbounded Bold"/>
                <a:cs typeface="Unbounded Bold"/>
              </a:rPr>
              <a:t>Real Peer-to-Peer Proxies</a:t>
            </a:r>
            <a:endParaRPr lang="en-US">
              <a:solidFill>
                <a:schemeClr val="accent1"/>
              </a:solidFill>
            </a:endParaRPr>
          </a:p>
        </p:txBody>
      </p:sp>
      <p:sp>
        <p:nvSpPr>
          <p:cNvPr id="30731" name="Text 1"/>
          <p:cNvSpPr>
            <a:spLocks noChangeArrowheads="1"/>
          </p:cNvSpPr>
          <p:nvPr/>
        </p:nvSpPr>
        <p:spPr bwMode="auto">
          <a:xfrm>
            <a:off x="512763" y="10728325"/>
            <a:ext cx="6937375" cy="849313"/>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Our proxy domain consists of real, whitelisted IP addresses sourced from a global network of trusted individuals. This ensures the integrity and reliability of your data collection efforts.</a:t>
            </a:r>
            <a:endParaRPr lang="en-US" sz="1700"/>
          </a:p>
        </p:txBody>
      </p:sp>
      <p:sp>
        <p:nvSpPr>
          <p:cNvPr id="30732" name="Text 0"/>
          <p:cNvSpPr>
            <a:spLocks noChangeArrowheads="1"/>
          </p:cNvSpPr>
          <p:nvPr/>
        </p:nvSpPr>
        <p:spPr bwMode="auto">
          <a:xfrm>
            <a:off x="512763" y="12033250"/>
            <a:ext cx="7002462" cy="708025"/>
          </a:xfrm>
          <a:prstGeom prst="rect">
            <a:avLst/>
          </a:prstGeom>
          <a:noFill/>
          <a:ln w="9525">
            <a:noFill/>
            <a:miter lim="800000"/>
            <a:headEnd/>
            <a:tailEnd/>
          </a:ln>
        </p:spPr>
        <p:txBody>
          <a:bodyPr lIns="0" tIns="0" rIns="0" bIns="0"/>
          <a:lstStyle/>
          <a:p>
            <a:pPr>
              <a:lnSpc>
                <a:spcPts val="5550"/>
              </a:lnSpc>
            </a:pPr>
            <a:r>
              <a:rPr lang="en-US" b="1">
                <a:solidFill>
                  <a:schemeClr val="accent1"/>
                </a:solidFill>
                <a:ea typeface="Unbounded Bold"/>
                <a:cs typeface="Unbounded Bold"/>
              </a:rPr>
              <a:t>Protecting User Privacy</a:t>
            </a:r>
            <a:endParaRPr lang="en-US">
              <a:solidFill>
                <a:schemeClr val="accent1"/>
              </a:solidFill>
            </a:endParaRPr>
          </a:p>
        </p:txBody>
      </p:sp>
      <p:sp>
        <p:nvSpPr>
          <p:cNvPr id="17" name="Text 1"/>
          <p:cNvSpPr/>
          <p:nvPr/>
        </p:nvSpPr>
        <p:spPr>
          <a:xfrm>
            <a:off x="512763" y="12850813"/>
            <a:ext cx="6937375" cy="108902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We understand the importance of user privacy and data confidentiality. We do not share user information or proxy data with third parties, except when required by law.</a:t>
            </a:r>
            <a:endParaRPr lang="en-US" sz="1750" dirty="0">
              <a:latin typeface="Arial" panose="020B0604020202020204" pitchFamily="34" charset="0"/>
              <a:cs typeface="Arial" panose="020B0604020202020204" pitchFamily="34" charset="0"/>
            </a:endParaRPr>
          </a:p>
        </p:txBody>
      </p:sp>
      <p:sp>
        <p:nvSpPr>
          <p:cNvPr id="30734" name="Text 0"/>
          <p:cNvSpPr>
            <a:spLocks noChangeArrowheads="1"/>
          </p:cNvSpPr>
          <p:nvPr/>
        </p:nvSpPr>
        <p:spPr bwMode="auto">
          <a:xfrm>
            <a:off x="512763" y="14165263"/>
            <a:ext cx="6199187" cy="1417637"/>
          </a:xfrm>
          <a:prstGeom prst="rect">
            <a:avLst/>
          </a:prstGeom>
          <a:noFill/>
          <a:ln w="9525">
            <a:noFill/>
            <a:miter lim="800000"/>
            <a:headEnd/>
            <a:tailEnd/>
          </a:ln>
        </p:spPr>
        <p:txBody>
          <a:bodyPr lIns="0" tIns="0" rIns="0" bIns="0"/>
          <a:lstStyle/>
          <a:p>
            <a:pPr>
              <a:lnSpc>
                <a:spcPts val="5550"/>
              </a:lnSpc>
            </a:pPr>
            <a:r>
              <a:rPr lang="en-US" b="1">
                <a:solidFill>
                  <a:schemeClr val="accent1"/>
                </a:solidFill>
                <a:ea typeface="Unbounded Bold"/>
                <a:cs typeface="Unbounded Bold"/>
              </a:rPr>
              <a:t>AI-Powered Monitoring</a:t>
            </a:r>
            <a:endParaRPr lang="en-US">
              <a:solidFill>
                <a:schemeClr val="accent1"/>
              </a:solidFill>
            </a:endParaRPr>
          </a:p>
        </p:txBody>
      </p:sp>
      <p:sp>
        <p:nvSpPr>
          <p:cNvPr id="22" name="Text 1"/>
          <p:cNvSpPr/>
          <p:nvPr/>
        </p:nvSpPr>
        <p:spPr>
          <a:xfrm>
            <a:off x="534988" y="15011400"/>
            <a:ext cx="7004050" cy="1087438"/>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Astro utilizes advanced AI algorithms to continuously monitor user activity and connections. This helps detect potential violations of our License Agreement and ensures the ethical use of our services.</a:t>
            </a:r>
            <a:endParaRPr lang="en-US" sz="1750" dirty="0">
              <a:latin typeface="Arial" panose="020B0604020202020204" pitchFamily="34" charset="0"/>
              <a:cs typeface="Arial" panose="020B0604020202020204" pitchFamily="34" charset="0"/>
            </a:endParaRPr>
          </a:p>
        </p:txBody>
      </p:sp>
      <p:sp>
        <p:nvSpPr>
          <p:cNvPr id="30736" name="Text 0"/>
          <p:cNvSpPr>
            <a:spLocks noChangeArrowheads="1"/>
          </p:cNvSpPr>
          <p:nvPr/>
        </p:nvSpPr>
        <p:spPr bwMode="auto">
          <a:xfrm>
            <a:off x="534988" y="16278225"/>
            <a:ext cx="5830887" cy="709613"/>
          </a:xfrm>
          <a:prstGeom prst="rect">
            <a:avLst/>
          </a:prstGeom>
          <a:noFill/>
          <a:ln w="9525">
            <a:noFill/>
            <a:miter lim="800000"/>
            <a:headEnd/>
            <a:tailEnd/>
          </a:ln>
        </p:spPr>
        <p:txBody>
          <a:bodyPr wrap="none" lIns="0" tIns="0" rIns="0" bIns="0"/>
          <a:lstStyle/>
          <a:p>
            <a:pPr>
              <a:lnSpc>
                <a:spcPts val="5550"/>
              </a:lnSpc>
            </a:pPr>
            <a:r>
              <a:rPr lang="en-US" b="1">
                <a:solidFill>
                  <a:schemeClr val="accent1"/>
                </a:solidFill>
                <a:ea typeface="Unbounded Bold"/>
                <a:cs typeface="Unbounded Bold"/>
              </a:rPr>
              <a:t>Legal Transparency</a:t>
            </a:r>
            <a:endParaRPr lang="en-US">
              <a:solidFill>
                <a:schemeClr val="accent1"/>
              </a:solidFill>
            </a:endParaRPr>
          </a:p>
        </p:txBody>
      </p:sp>
      <p:sp>
        <p:nvSpPr>
          <p:cNvPr id="24" name="Text 1"/>
          <p:cNvSpPr/>
          <p:nvPr/>
        </p:nvSpPr>
        <p:spPr>
          <a:xfrm>
            <a:off x="558800" y="17114838"/>
            <a:ext cx="7002463" cy="145097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We adhere to legally stipulated procedures when responding to law enforcement requests for proxy data. Our commitment to transparency and legal compliance fosters a secure and trustworthy environment for all users.</a:t>
            </a:r>
            <a:endParaRPr lang="en-US" sz="1750" dirty="0">
              <a:latin typeface="Arial" panose="020B0604020202020204" pitchFamily="34" charset="0"/>
              <a:cs typeface="Arial" panose="020B0604020202020204" pitchFamily="34" charset="0"/>
            </a:endParaRPr>
          </a:p>
        </p:txBody>
      </p:sp>
      <p:cxnSp>
        <p:nvCxnSpPr>
          <p:cNvPr id="45" name="Прямая соединительная линия 44"/>
          <p:cNvCxnSpPr/>
          <p:nvPr/>
        </p:nvCxnSpPr>
        <p:spPr>
          <a:xfrm>
            <a:off x="3902075" y="16622713"/>
            <a:ext cx="0" cy="1520825"/>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30739" name="Прямоугольник 48"/>
          <p:cNvSpPr>
            <a:spLocks noChangeArrowheads="1"/>
          </p:cNvSpPr>
          <p:nvPr/>
        </p:nvSpPr>
        <p:spPr bwMode="auto">
          <a:xfrm>
            <a:off x="4516438" y="20747038"/>
            <a:ext cx="8261350" cy="1196975"/>
          </a:xfrm>
          <a:prstGeom prst="rect">
            <a:avLst/>
          </a:prstGeom>
          <a:noFill/>
          <a:ln w="9525">
            <a:noFill/>
            <a:miter lim="800000"/>
            <a:headEnd/>
            <a:tailEnd/>
          </a:ln>
        </p:spPr>
        <p:txBody>
          <a:bodyPr>
            <a:spAutoFit/>
          </a:bodyPr>
          <a:lstStyle/>
          <a:p>
            <a:pPr>
              <a:lnSpc>
                <a:spcPct val="107000"/>
              </a:lnSpc>
              <a:spcAft>
                <a:spcPts val="800"/>
              </a:spcAft>
            </a:pPr>
            <a:r>
              <a:rPr lang="en-US" sz="1700" i="1">
                <a:cs typeface="Calibri" pitchFamily="34" charset="0"/>
              </a:rPr>
              <a:t>"As global financial systems become more interconnected, the need for robust KYC and AML practices has never been more critical. Proxies are a necessary tool in this context, as they help businesses navigate jurisdictional challenges, enabling them to comply with local regulations while mitigating the risks of fraud and financial crime."</a:t>
            </a:r>
            <a:endParaRPr lang="ru-RU" sz="1700" i="1">
              <a:cs typeface="Calibri" pitchFamily="34" charset="0"/>
            </a:endParaRPr>
          </a:p>
        </p:txBody>
      </p:sp>
      <p:sp>
        <p:nvSpPr>
          <p:cNvPr id="30740" name="Прямоугольник 49"/>
          <p:cNvSpPr>
            <a:spLocks noChangeArrowheads="1"/>
          </p:cNvSpPr>
          <p:nvPr/>
        </p:nvSpPr>
        <p:spPr bwMode="auto">
          <a:xfrm>
            <a:off x="5168900" y="19770725"/>
            <a:ext cx="6858000" cy="644525"/>
          </a:xfrm>
          <a:prstGeom prst="rect">
            <a:avLst/>
          </a:prstGeom>
          <a:noFill/>
          <a:ln w="9525">
            <a:noFill/>
            <a:miter lim="800000"/>
            <a:headEnd/>
            <a:tailEnd/>
          </a:ln>
        </p:spPr>
        <p:txBody>
          <a:bodyPr>
            <a:spAutoFit/>
          </a:bodyPr>
          <a:lstStyle/>
          <a:p>
            <a:pPr>
              <a:lnSpc>
                <a:spcPct val="107000"/>
              </a:lnSpc>
              <a:spcAft>
                <a:spcPts val="800"/>
              </a:spcAft>
            </a:pPr>
            <a:r>
              <a:rPr lang="en-US" sz="1700">
                <a:cs typeface="Calibri" pitchFamily="34" charset="0"/>
              </a:rPr>
              <a:t>In an interview discussing the challenges of compliance in the digital finance world, Larsen said,</a:t>
            </a:r>
            <a:endParaRPr lang="ru-RU" sz="1700">
              <a:cs typeface="Calibri" pitchFamily="34" charset="0"/>
            </a:endParaRPr>
          </a:p>
        </p:txBody>
      </p:sp>
      <p:cxnSp>
        <p:nvCxnSpPr>
          <p:cNvPr id="51" name="Прямая соединительная линия 50"/>
          <p:cNvCxnSpPr/>
          <p:nvPr/>
        </p:nvCxnSpPr>
        <p:spPr>
          <a:xfrm>
            <a:off x="3989388" y="19292888"/>
            <a:ext cx="0" cy="151923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4332288" y="20447000"/>
            <a:ext cx="3629025" cy="0"/>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6956425" y="23625175"/>
            <a:ext cx="6284913" cy="15875"/>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flipV="1">
            <a:off x="13241338" y="22002750"/>
            <a:ext cx="0" cy="1622425"/>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V="1">
            <a:off x="4298950" y="19565938"/>
            <a:ext cx="0" cy="1624012"/>
          </a:xfrm>
          <a:prstGeom prst="line">
            <a:avLst/>
          </a:prstGeom>
          <a:ln>
            <a:solidFill>
              <a:srgbClr val="D8E6F1"/>
            </a:solidFill>
          </a:ln>
        </p:spPr>
        <p:style>
          <a:lnRef idx="1">
            <a:schemeClr val="accent1"/>
          </a:lnRef>
          <a:fillRef idx="0">
            <a:schemeClr val="accent1"/>
          </a:fillRef>
          <a:effectRef idx="0">
            <a:schemeClr val="accent1"/>
          </a:effectRef>
          <a:fontRef idx="minor">
            <a:schemeClr val="tx1"/>
          </a:fontRef>
        </p:style>
      </p:cxnSp>
      <p:sp>
        <p:nvSpPr>
          <p:cNvPr id="30746" name="Прямоугольник 56"/>
          <p:cNvSpPr>
            <a:spLocks noChangeArrowheads="1"/>
          </p:cNvSpPr>
          <p:nvPr/>
        </p:nvSpPr>
        <p:spPr bwMode="auto">
          <a:xfrm>
            <a:off x="4968875" y="22093238"/>
            <a:ext cx="8039100" cy="1196975"/>
          </a:xfrm>
          <a:prstGeom prst="rect">
            <a:avLst/>
          </a:prstGeom>
          <a:noFill/>
          <a:ln w="9525">
            <a:noFill/>
            <a:miter lim="800000"/>
            <a:headEnd/>
            <a:tailEnd/>
          </a:ln>
        </p:spPr>
        <p:txBody>
          <a:bodyPr>
            <a:spAutoFit/>
          </a:bodyPr>
          <a:lstStyle/>
          <a:p>
            <a:pPr>
              <a:lnSpc>
                <a:spcPct val="107000"/>
              </a:lnSpc>
              <a:spcAft>
                <a:spcPts val="800"/>
              </a:spcAft>
            </a:pPr>
            <a:r>
              <a:rPr lang="en-US" sz="1700">
                <a:cs typeface="Calibri" pitchFamily="34" charset="0"/>
              </a:rPr>
              <a:t>Larsen’s quote emphasizes the role that proxies can play in ensuring compliance with KYC and AML requirements. By using proxies, businesses can effectively manage geo-specific regulatory hurdles and enhance their ability to prevent financial crimes while maintaining customer privacy and trust.</a:t>
            </a:r>
            <a:endParaRPr lang="ru-RU" sz="1700">
              <a:cs typeface="Calibri" pitchFamily="34" charset="0"/>
            </a:endParaRPr>
          </a:p>
        </p:txBody>
      </p:sp>
      <p:cxnSp>
        <p:nvCxnSpPr>
          <p:cNvPr id="59" name="Прямая соединительная линия 58"/>
          <p:cNvCxnSpPr/>
          <p:nvPr/>
        </p:nvCxnSpPr>
        <p:spPr>
          <a:xfrm>
            <a:off x="4486275" y="16743363"/>
            <a:ext cx="0" cy="1520825"/>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30748" name="Прямоугольник 59"/>
          <p:cNvSpPr>
            <a:spLocks noChangeArrowheads="1"/>
          </p:cNvSpPr>
          <p:nvPr/>
        </p:nvSpPr>
        <p:spPr bwMode="auto">
          <a:xfrm>
            <a:off x="2422525" y="20580350"/>
            <a:ext cx="1804988" cy="1314450"/>
          </a:xfrm>
          <a:prstGeom prst="rect">
            <a:avLst/>
          </a:prstGeom>
          <a:noFill/>
          <a:ln w="9525">
            <a:noFill/>
            <a:miter lim="800000"/>
            <a:headEnd/>
            <a:tailEnd/>
          </a:ln>
        </p:spPr>
        <p:txBody>
          <a:bodyPr>
            <a:spAutoFit/>
          </a:bodyPr>
          <a:lstStyle/>
          <a:p>
            <a:pPr>
              <a:lnSpc>
                <a:spcPct val="107000"/>
              </a:lnSpc>
              <a:spcAft>
                <a:spcPts val="800"/>
              </a:spcAft>
            </a:pPr>
            <a:r>
              <a:rPr lang="en-US" sz="1700" b="1">
                <a:cs typeface="Calibri" pitchFamily="34" charset="0"/>
              </a:rPr>
              <a:t>Chris Larsen</a:t>
            </a:r>
            <a:endParaRPr lang="ru-RU" sz="1700" b="1">
              <a:cs typeface="Calibri" pitchFamily="34" charset="0"/>
            </a:endParaRPr>
          </a:p>
          <a:p>
            <a:pPr>
              <a:lnSpc>
                <a:spcPct val="107000"/>
              </a:lnSpc>
              <a:spcAft>
                <a:spcPts val="800"/>
              </a:spcAft>
            </a:pPr>
            <a:r>
              <a:rPr lang="ru-RU" sz="1700" b="1">
                <a:cs typeface="Calibri" pitchFamily="34" charset="0"/>
              </a:rPr>
              <a:t/>
            </a:r>
            <a:br>
              <a:rPr lang="ru-RU" sz="1700" b="1">
                <a:cs typeface="Calibri" pitchFamily="34" charset="0"/>
              </a:rPr>
            </a:br>
            <a:r>
              <a:rPr lang="en-US" sz="1700"/>
              <a:t>the co-founder of Ripple </a:t>
            </a:r>
            <a:endParaRPr lang="ru-RU" sz="1700">
              <a:cs typeface="Calibri" pitchFamily="34" charset="0"/>
            </a:endParaRPr>
          </a:p>
        </p:txBody>
      </p:sp>
      <p:cxnSp>
        <p:nvCxnSpPr>
          <p:cNvPr id="61" name="Прямая соединительная линия 60"/>
          <p:cNvCxnSpPr/>
          <p:nvPr/>
        </p:nvCxnSpPr>
        <p:spPr>
          <a:xfrm>
            <a:off x="4573588" y="19413538"/>
            <a:ext cx="0" cy="1520825"/>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30750" name="Рисунок 62"/>
          <p:cNvPicPr>
            <a:picLocks noChangeAspect="1"/>
          </p:cNvPicPr>
          <p:nvPr/>
        </p:nvPicPr>
        <p:blipFill>
          <a:blip r:embed="rId2"/>
          <a:srcRect/>
          <a:stretch>
            <a:fillRect/>
          </a:stretch>
        </p:blipFill>
        <p:spPr bwMode="auto">
          <a:xfrm>
            <a:off x="461963" y="20346988"/>
            <a:ext cx="1655762" cy="1655762"/>
          </a:xfrm>
          <a:prstGeom prst="rect">
            <a:avLst/>
          </a:prstGeom>
          <a:noFill/>
          <a:ln w="9525">
            <a:noFill/>
            <a:miter lim="800000"/>
            <a:headEnd/>
            <a:tailEnd/>
          </a:ln>
        </p:spPr>
      </p:pic>
      <p:pic>
        <p:nvPicPr>
          <p:cNvPr id="30751" name="Рисунок 4"/>
          <p:cNvPicPr>
            <a:picLocks noChangeAspect="1"/>
          </p:cNvPicPr>
          <p:nvPr/>
        </p:nvPicPr>
        <p:blipFill>
          <a:blip r:embed="rId3"/>
          <a:srcRect/>
          <a:stretch>
            <a:fillRect/>
          </a:stretch>
        </p:blipFill>
        <p:spPr bwMode="auto">
          <a:xfrm>
            <a:off x="-1720850" y="993775"/>
            <a:ext cx="9253538" cy="7677150"/>
          </a:xfrm>
          <a:prstGeom prst="rect">
            <a:avLst/>
          </a:prstGeom>
          <a:noFill/>
          <a:ln w="9525">
            <a:noFill/>
            <a:miter lim="800000"/>
            <a:headEnd/>
            <a:tailEnd/>
          </a:ln>
        </p:spPr>
      </p:pic>
      <p:pic>
        <p:nvPicPr>
          <p:cNvPr id="30752" name="Рисунок 6"/>
          <p:cNvPicPr>
            <a:picLocks noChangeAspect="1"/>
          </p:cNvPicPr>
          <p:nvPr/>
        </p:nvPicPr>
        <p:blipFill>
          <a:blip r:embed="rId4"/>
          <a:srcRect/>
          <a:stretch>
            <a:fillRect/>
          </a:stretch>
        </p:blipFill>
        <p:spPr bwMode="auto">
          <a:xfrm>
            <a:off x="3430588" y="11368088"/>
            <a:ext cx="11957050" cy="6435725"/>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pPr>
              <a:defRPr/>
            </a:pPr>
            <a:fld id="{E51E1011-3407-4844-B3A7-9FAFE9D77EEB}" type="slidenum">
              <a:rPr lang="ru-RU" smtClean="0"/>
              <a:pPr>
                <a:defRPr/>
              </a:pPr>
              <a:t>16</a:t>
            </a:fld>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hape 7"/>
          <p:cNvSpPr>
            <a:spLocks noChangeArrowheads="1"/>
          </p:cNvSpPr>
          <p:nvPr/>
        </p:nvSpPr>
        <p:spPr bwMode="auto">
          <a:xfrm>
            <a:off x="1220788" y="7924800"/>
            <a:ext cx="4948237" cy="1522413"/>
          </a:xfrm>
          <a:prstGeom prst="roundRect">
            <a:avLst>
              <a:gd name="adj" fmla="val 5648"/>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31746" name="Shape 7"/>
          <p:cNvSpPr>
            <a:spLocks noChangeArrowheads="1"/>
          </p:cNvSpPr>
          <p:nvPr/>
        </p:nvSpPr>
        <p:spPr bwMode="auto">
          <a:xfrm>
            <a:off x="1220788" y="4156075"/>
            <a:ext cx="4948237" cy="823913"/>
          </a:xfrm>
          <a:prstGeom prst="roundRect">
            <a:avLst>
              <a:gd name="adj" fmla="val 5648"/>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31747" name="Shape 7"/>
          <p:cNvSpPr>
            <a:spLocks noChangeArrowheads="1"/>
          </p:cNvSpPr>
          <p:nvPr/>
        </p:nvSpPr>
        <p:spPr bwMode="auto">
          <a:xfrm>
            <a:off x="1168400" y="773113"/>
            <a:ext cx="4948238" cy="823912"/>
          </a:xfrm>
          <a:prstGeom prst="roundRect">
            <a:avLst>
              <a:gd name="adj" fmla="val 5648"/>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31748" name="Text 0"/>
          <p:cNvSpPr>
            <a:spLocks noChangeArrowheads="1"/>
          </p:cNvSpPr>
          <p:nvPr/>
        </p:nvSpPr>
        <p:spPr bwMode="auto">
          <a:xfrm>
            <a:off x="1301750" y="4229100"/>
            <a:ext cx="4924425" cy="709613"/>
          </a:xfrm>
          <a:prstGeom prst="rect">
            <a:avLst/>
          </a:prstGeom>
          <a:noFill/>
          <a:ln w="9525">
            <a:noFill/>
            <a:miter lim="800000"/>
            <a:headEnd/>
            <a:tailEnd/>
          </a:ln>
        </p:spPr>
        <p:txBody>
          <a:bodyPr wrap="none" lIns="0" tIns="0" rIns="0" bIns="0"/>
          <a:lstStyle/>
          <a:p>
            <a:pPr>
              <a:lnSpc>
                <a:spcPts val="5550"/>
              </a:lnSpc>
            </a:pPr>
            <a:r>
              <a:rPr lang="en-US" sz="3800" b="1">
                <a:solidFill>
                  <a:schemeClr val="bg1"/>
                </a:solidFill>
                <a:ea typeface="Unbounded Bold"/>
                <a:cs typeface="Unbounded Bold"/>
              </a:rPr>
              <a:t>Legal Transparency</a:t>
            </a:r>
            <a:endParaRPr lang="en-US" sz="3800">
              <a:solidFill>
                <a:schemeClr val="bg1"/>
              </a:solidFill>
            </a:endParaRPr>
          </a:p>
        </p:txBody>
      </p:sp>
      <p:sp>
        <p:nvSpPr>
          <p:cNvPr id="31749" name="Text 1"/>
          <p:cNvSpPr>
            <a:spLocks noChangeArrowheads="1"/>
          </p:cNvSpPr>
          <p:nvPr/>
        </p:nvSpPr>
        <p:spPr bwMode="auto">
          <a:xfrm>
            <a:off x="1301750" y="5268913"/>
            <a:ext cx="4427538" cy="1766887"/>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We adhere to legally stipulated procedures when responding to law enforcement requests for proxy data. </a:t>
            </a:r>
            <a:r>
              <a:rPr lang="ru-RU" sz="1700"/>
              <a:t>Astro treats KYC and AML issues as priorities. By this we mean logging all traffic according to KYC and AML</a:t>
            </a:r>
            <a:r>
              <a:rPr lang="en-US" sz="1700"/>
              <a:t>, </a:t>
            </a:r>
            <a:r>
              <a:rPr lang="ru-RU" sz="1700"/>
              <a:t>and fighting against abuse of any kind. </a:t>
            </a:r>
            <a:endParaRPr lang="en-US" sz="1700"/>
          </a:p>
        </p:txBody>
      </p:sp>
      <p:sp>
        <p:nvSpPr>
          <p:cNvPr id="31750" name="Text 0"/>
          <p:cNvSpPr>
            <a:spLocks noChangeArrowheads="1"/>
          </p:cNvSpPr>
          <p:nvPr/>
        </p:nvSpPr>
        <p:spPr bwMode="auto">
          <a:xfrm>
            <a:off x="1223963" y="847725"/>
            <a:ext cx="5565775" cy="303213"/>
          </a:xfrm>
          <a:prstGeom prst="rect">
            <a:avLst/>
          </a:prstGeom>
          <a:noFill/>
          <a:ln w="9525">
            <a:noFill/>
            <a:miter lim="800000"/>
            <a:headEnd/>
            <a:tailEnd/>
          </a:ln>
        </p:spPr>
        <p:txBody>
          <a:bodyPr wrap="none" lIns="0" tIns="0" rIns="0" bIns="0"/>
          <a:lstStyle/>
          <a:p>
            <a:pPr>
              <a:lnSpc>
                <a:spcPts val="5550"/>
              </a:lnSpc>
            </a:pPr>
            <a:r>
              <a:rPr lang="en-US" sz="3800" b="1">
                <a:solidFill>
                  <a:schemeClr val="bg1"/>
                </a:solidFill>
                <a:ea typeface="Unbounded Bold"/>
                <a:cs typeface="Unbounded Bold"/>
              </a:rPr>
              <a:t>Trusted and Verified</a:t>
            </a:r>
            <a:endParaRPr lang="en-US" sz="3800">
              <a:solidFill>
                <a:schemeClr val="bg1"/>
              </a:solidFill>
            </a:endParaRPr>
          </a:p>
        </p:txBody>
      </p:sp>
      <p:sp>
        <p:nvSpPr>
          <p:cNvPr id="31751" name="Text 1"/>
          <p:cNvSpPr>
            <a:spLocks noChangeArrowheads="1"/>
          </p:cNvSpPr>
          <p:nvPr/>
        </p:nvSpPr>
        <p:spPr bwMode="auto">
          <a:xfrm>
            <a:off x="1301750" y="1824038"/>
            <a:ext cx="4427538" cy="1897062"/>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As a fully KYC and AML compliant platform, Astro requires all users to provide a valid ID for access to all features and account balance. This helps create a secure ecosystem for all participants.</a:t>
            </a:r>
            <a:endParaRPr lang="en-US" sz="1700"/>
          </a:p>
        </p:txBody>
      </p:sp>
      <p:sp>
        <p:nvSpPr>
          <p:cNvPr id="31752" name="Text 0"/>
          <p:cNvSpPr>
            <a:spLocks noChangeArrowheads="1"/>
          </p:cNvSpPr>
          <p:nvPr/>
        </p:nvSpPr>
        <p:spPr bwMode="auto">
          <a:xfrm>
            <a:off x="1301750" y="8029575"/>
            <a:ext cx="5237163" cy="1417638"/>
          </a:xfrm>
          <a:prstGeom prst="rect">
            <a:avLst/>
          </a:prstGeom>
          <a:noFill/>
          <a:ln w="9525">
            <a:noFill/>
            <a:miter lim="800000"/>
            <a:headEnd/>
            <a:tailEnd/>
          </a:ln>
        </p:spPr>
        <p:txBody>
          <a:bodyPr lIns="0" tIns="0" rIns="0" bIns="0"/>
          <a:lstStyle/>
          <a:p>
            <a:pPr>
              <a:lnSpc>
                <a:spcPts val="5550"/>
              </a:lnSpc>
            </a:pPr>
            <a:r>
              <a:rPr lang="en-US" sz="3800" b="1">
                <a:solidFill>
                  <a:schemeClr val="bg1"/>
                </a:solidFill>
                <a:ea typeface="Unbounded Bold"/>
                <a:cs typeface="Unbounded Bold"/>
              </a:rPr>
              <a:t>Start Gathering Data Securely</a:t>
            </a:r>
            <a:endParaRPr lang="en-US" sz="3800">
              <a:solidFill>
                <a:schemeClr val="bg1"/>
              </a:solidFill>
            </a:endParaRPr>
          </a:p>
        </p:txBody>
      </p:sp>
      <p:sp>
        <p:nvSpPr>
          <p:cNvPr id="31753" name="Text 1"/>
          <p:cNvSpPr>
            <a:spLocks noChangeArrowheads="1"/>
          </p:cNvSpPr>
          <p:nvPr/>
        </p:nvSpPr>
        <p:spPr bwMode="auto">
          <a:xfrm>
            <a:off x="1301750" y="9713913"/>
            <a:ext cx="4427538" cy="1450975"/>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Astro empowers you to confidently and securely gather valuable web data. By joining our platform you can start leveraging the supreme tools for gaining insights and driving your business forward.</a:t>
            </a:r>
            <a:endParaRPr lang="en-US" sz="1700"/>
          </a:p>
        </p:txBody>
      </p:sp>
      <p:sp>
        <p:nvSpPr>
          <p:cNvPr id="12" name="Text 0"/>
          <p:cNvSpPr/>
          <p:nvPr/>
        </p:nvSpPr>
        <p:spPr>
          <a:xfrm>
            <a:off x="673100" y="12520613"/>
            <a:ext cx="13042900" cy="1416050"/>
          </a:xfrm>
          <a:prstGeom prst="rect">
            <a:avLst/>
          </a:prstGeom>
          <a:noFill/>
          <a:ln/>
        </p:spPr>
        <p:txBody>
          <a:bodyPr lIns="0" tIns="0" rIns="0" bIns="0"/>
          <a:lstStyle/>
          <a:p>
            <a:pPr fontAlgn="auto">
              <a:lnSpc>
                <a:spcPts val="5550"/>
              </a:lnSpc>
              <a:spcBef>
                <a:spcPts val="0"/>
              </a:spcBef>
              <a:spcAft>
                <a:spcPts val="0"/>
              </a:spcAft>
              <a:defRPr/>
            </a:pPr>
            <a:r>
              <a:rPr lang="en-US" sz="4450" b="1" dirty="0">
                <a:latin typeface="Arial" panose="020B0604020202020204" pitchFamily="34" charset="0"/>
                <a:ea typeface="Unbounded Bold" pitchFamily="34" charset="-122"/>
                <a:cs typeface="Arial" panose="020B0604020202020204" pitchFamily="34" charset="0"/>
              </a:rPr>
              <a:t>Astro's Support Team: Your Reliable Ally</a:t>
            </a:r>
            <a:endParaRPr lang="en-US" sz="4450" dirty="0">
              <a:latin typeface="Arial" panose="020B0604020202020204" pitchFamily="34" charset="0"/>
              <a:cs typeface="Arial" panose="020B0604020202020204" pitchFamily="34" charset="0"/>
            </a:endParaRPr>
          </a:p>
        </p:txBody>
      </p:sp>
      <p:sp>
        <p:nvSpPr>
          <p:cNvPr id="31755" name="Text 1"/>
          <p:cNvSpPr>
            <a:spLocks noChangeArrowheads="1"/>
          </p:cNvSpPr>
          <p:nvPr/>
        </p:nvSpPr>
        <p:spPr bwMode="auto">
          <a:xfrm>
            <a:off x="638175" y="13971588"/>
            <a:ext cx="3289300" cy="354012"/>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Expert Assistance</a:t>
            </a:r>
            <a:endParaRPr lang="en-US" sz="2200"/>
          </a:p>
        </p:txBody>
      </p:sp>
      <p:sp>
        <p:nvSpPr>
          <p:cNvPr id="31756" name="Text 2"/>
          <p:cNvSpPr>
            <a:spLocks noChangeArrowheads="1"/>
          </p:cNvSpPr>
          <p:nvPr/>
        </p:nvSpPr>
        <p:spPr bwMode="auto">
          <a:xfrm>
            <a:off x="666750" y="14724063"/>
            <a:ext cx="6243638" cy="1450975"/>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Our team is comprised of seasoned professionals, ready to tackle any challenge you may encounter. We are here to help you navigate through possible issues effortlessly.</a:t>
            </a:r>
            <a:endParaRPr lang="en-US" sz="1700"/>
          </a:p>
        </p:txBody>
      </p:sp>
      <p:sp>
        <p:nvSpPr>
          <p:cNvPr id="31757" name="Text 3"/>
          <p:cNvSpPr>
            <a:spLocks noChangeArrowheads="1"/>
          </p:cNvSpPr>
          <p:nvPr/>
        </p:nvSpPr>
        <p:spPr bwMode="auto">
          <a:xfrm>
            <a:off x="7500938" y="13885863"/>
            <a:ext cx="3108325" cy="354012"/>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Prompt Solutions</a:t>
            </a:r>
            <a:endParaRPr lang="en-US" sz="2200"/>
          </a:p>
        </p:txBody>
      </p:sp>
      <p:sp>
        <p:nvSpPr>
          <p:cNvPr id="16" name="Text 4"/>
          <p:cNvSpPr/>
          <p:nvPr/>
        </p:nvSpPr>
        <p:spPr>
          <a:xfrm>
            <a:off x="7605713" y="14695488"/>
            <a:ext cx="5372100" cy="1450975"/>
          </a:xfrm>
          <a:prstGeom prst="rect">
            <a:avLst/>
          </a:prstGeom>
          <a:noFill/>
          <a:ln/>
        </p:spPr>
        <p:txBody>
          <a:bodyPr lIns="0" tIns="0" rIns="0" bIns="0"/>
          <a:lstStyle/>
          <a:p>
            <a:pPr>
              <a:lnSpc>
                <a:spcPts val="2850"/>
              </a:lnSpc>
            </a:pPr>
            <a:r>
              <a:rPr lang="en-US" sz="1700">
                <a:ea typeface="Open Sans"/>
                <a:cs typeface="Open Sans"/>
              </a:rPr>
              <a:t>We aim to provide solutions within 15 minutes during our working hours. While response times may vary based on workload, we'll deliver the support you need.</a:t>
            </a:r>
            <a:endParaRPr lang="en-US" sz="1700"/>
          </a:p>
        </p:txBody>
      </p:sp>
      <p:sp>
        <p:nvSpPr>
          <p:cNvPr id="31759" name="Text 0"/>
          <p:cNvSpPr>
            <a:spLocks noChangeArrowheads="1"/>
          </p:cNvSpPr>
          <p:nvPr/>
        </p:nvSpPr>
        <p:spPr bwMode="auto">
          <a:xfrm>
            <a:off x="831850" y="17259300"/>
            <a:ext cx="13131800" cy="1338263"/>
          </a:xfrm>
          <a:prstGeom prst="rect">
            <a:avLst/>
          </a:prstGeom>
          <a:noFill/>
          <a:ln w="9525">
            <a:noFill/>
            <a:miter lim="800000"/>
            <a:headEnd/>
            <a:tailEnd/>
          </a:ln>
        </p:spPr>
        <p:txBody>
          <a:bodyPr lIns="0" tIns="0" rIns="0" bIns="0"/>
          <a:lstStyle/>
          <a:p>
            <a:pPr>
              <a:lnSpc>
                <a:spcPts val="5250"/>
              </a:lnSpc>
            </a:pPr>
            <a:r>
              <a:rPr lang="en-US" sz="4200" b="1">
                <a:ea typeface="Unbounded Bold"/>
                <a:cs typeface="Unbounded Bold"/>
              </a:rPr>
              <a:t>Building Trust: Your Success is Our Success</a:t>
            </a:r>
            <a:endParaRPr lang="en-US" sz="4200"/>
          </a:p>
        </p:txBody>
      </p:sp>
      <p:sp>
        <p:nvSpPr>
          <p:cNvPr id="31760" name="Shape 1"/>
          <p:cNvSpPr>
            <a:spLocks noChangeArrowheads="1"/>
          </p:cNvSpPr>
          <p:nvPr/>
        </p:nvSpPr>
        <p:spPr bwMode="auto">
          <a:xfrm>
            <a:off x="723900" y="18494375"/>
            <a:ext cx="2189163" cy="1576388"/>
          </a:xfrm>
          <a:prstGeom prst="roundRect">
            <a:avLst>
              <a:gd name="adj" fmla="val 5704"/>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31761" name="Text 2"/>
          <p:cNvSpPr>
            <a:spLocks noChangeArrowheads="1"/>
          </p:cNvSpPr>
          <p:nvPr/>
        </p:nvSpPr>
        <p:spPr bwMode="auto">
          <a:xfrm>
            <a:off x="946150" y="19067463"/>
            <a:ext cx="138113" cy="428625"/>
          </a:xfrm>
          <a:prstGeom prst="rect">
            <a:avLst/>
          </a:prstGeom>
          <a:noFill/>
          <a:ln w="9525">
            <a:noFill/>
            <a:miter lim="800000"/>
            <a:headEnd/>
            <a:tailEnd/>
          </a:ln>
        </p:spPr>
        <p:txBody>
          <a:bodyPr wrap="none" lIns="0" tIns="0" rIns="0" bIns="0"/>
          <a:lstStyle/>
          <a:p>
            <a:pPr algn="ctr">
              <a:lnSpc>
                <a:spcPts val="3350"/>
              </a:lnSpc>
            </a:pPr>
            <a:r>
              <a:rPr lang="en-US" sz="3800" b="1">
                <a:solidFill>
                  <a:schemeClr val="bg1"/>
                </a:solidFill>
                <a:ea typeface="Unbounded Bold"/>
                <a:cs typeface="Unbounded Bold"/>
              </a:rPr>
              <a:t>1</a:t>
            </a:r>
            <a:endParaRPr lang="en-US" sz="3800">
              <a:solidFill>
                <a:schemeClr val="bg1"/>
              </a:solidFill>
            </a:endParaRPr>
          </a:p>
        </p:txBody>
      </p:sp>
      <p:sp>
        <p:nvSpPr>
          <p:cNvPr id="31762" name="Text 3"/>
          <p:cNvSpPr>
            <a:spLocks noChangeArrowheads="1"/>
          </p:cNvSpPr>
          <p:nvPr/>
        </p:nvSpPr>
        <p:spPr bwMode="auto">
          <a:xfrm>
            <a:off x="3127375" y="18708688"/>
            <a:ext cx="2676525" cy="333375"/>
          </a:xfrm>
          <a:prstGeom prst="rect">
            <a:avLst/>
          </a:prstGeom>
          <a:noFill/>
          <a:ln w="9525">
            <a:noFill/>
            <a:miter lim="800000"/>
            <a:headEnd/>
            <a:tailEnd/>
          </a:ln>
        </p:spPr>
        <p:txBody>
          <a:bodyPr wrap="none" lIns="0" tIns="0" rIns="0" bIns="0"/>
          <a:lstStyle/>
          <a:p>
            <a:pPr>
              <a:lnSpc>
                <a:spcPts val="2600"/>
              </a:lnSpc>
            </a:pPr>
            <a:r>
              <a:rPr lang="en-US" sz="2100" b="1">
                <a:ea typeface="Unbounded Bold"/>
                <a:cs typeface="Unbounded Bold"/>
              </a:rPr>
              <a:t>Transparent</a:t>
            </a:r>
            <a:endParaRPr lang="en-US" sz="2100"/>
          </a:p>
        </p:txBody>
      </p:sp>
      <p:sp>
        <p:nvSpPr>
          <p:cNvPr id="21" name="Text 4"/>
          <p:cNvSpPr/>
          <p:nvPr/>
        </p:nvSpPr>
        <p:spPr>
          <a:xfrm>
            <a:off x="3127375" y="19170650"/>
            <a:ext cx="5927725" cy="685800"/>
          </a:xfrm>
          <a:prstGeom prst="rect">
            <a:avLst/>
          </a:prstGeom>
          <a:noFill/>
          <a:ln/>
        </p:spPr>
        <p:txBody>
          <a:bodyPr lIns="0" tIns="0" rIns="0" bIns="0"/>
          <a:lstStyle/>
          <a:p>
            <a:pPr fontAlgn="auto">
              <a:lnSpc>
                <a:spcPts val="2650"/>
              </a:lnSpc>
              <a:spcBef>
                <a:spcPts val="0"/>
              </a:spcBef>
              <a:spcAft>
                <a:spcPts val="0"/>
              </a:spcAft>
              <a:defRPr/>
            </a:pPr>
            <a:r>
              <a:rPr lang="en-US" sz="1650" dirty="0">
                <a:latin typeface="Arial" panose="020B0604020202020204" pitchFamily="34" charset="0"/>
                <a:ea typeface="Open Sans" pitchFamily="34" charset="-122"/>
                <a:cs typeface="Arial" panose="020B0604020202020204" pitchFamily="34" charset="0"/>
              </a:rPr>
              <a:t>We believe in transparency and clarity, keeping you informed about our services and any potential challenges you might face.</a:t>
            </a:r>
            <a:endParaRPr lang="en-US" sz="1650" dirty="0">
              <a:latin typeface="Arial" panose="020B0604020202020204" pitchFamily="34" charset="0"/>
              <a:cs typeface="Arial" panose="020B0604020202020204" pitchFamily="34" charset="0"/>
            </a:endParaRPr>
          </a:p>
        </p:txBody>
      </p:sp>
      <p:sp>
        <p:nvSpPr>
          <p:cNvPr id="31764" name="Shape 5"/>
          <p:cNvSpPr>
            <a:spLocks noChangeArrowheads="1"/>
          </p:cNvSpPr>
          <p:nvPr/>
        </p:nvSpPr>
        <p:spPr bwMode="auto">
          <a:xfrm>
            <a:off x="3019425" y="20054888"/>
            <a:ext cx="10729913" cy="15875"/>
          </a:xfrm>
          <a:prstGeom prst="roundRect">
            <a:avLst>
              <a:gd name="adj" fmla="val 590144"/>
            </a:avLst>
          </a:prstGeom>
          <a:solidFill>
            <a:srgbClr val="BCDBD4"/>
          </a:solidFill>
          <a:ln w="9525">
            <a:noFill/>
            <a:round/>
            <a:headEnd/>
            <a:tailEnd/>
          </a:ln>
        </p:spPr>
        <p:txBody>
          <a:bodyPr/>
          <a:lstStyle/>
          <a:p>
            <a:endParaRPr lang="ru-RU"/>
          </a:p>
        </p:txBody>
      </p:sp>
      <p:sp>
        <p:nvSpPr>
          <p:cNvPr id="31765" name="Shape 6"/>
          <p:cNvSpPr>
            <a:spLocks noChangeArrowheads="1"/>
          </p:cNvSpPr>
          <p:nvPr/>
        </p:nvSpPr>
        <p:spPr bwMode="auto">
          <a:xfrm>
            <a:off x="723900" y="20177125"/>
            <a:ext cx="4376738" cy="1576388"/>
          </a:xfrm>
          <a:prstGeom prst="roundRect">
            <a:avLst>
              <a:gd name="adj" fmla="val 5704"/>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31766" name="Text 7"/>
          <p:cNvSpPr>
            <a:spLocks noChangeArrowheads="1"/>
          </p:cNvSpPr>
          <p:nvPr/>
        </p:nvSpPr>
        <p:spPr bwMode="auto">
          <a:xfrm>
            <a:off x="946150" y="20751800"/>
            <a:ext cx="223838" cy="428625"/>
          </a:xfrm>
          <a:prstGeom prst="rect">
            <a:avLst/>
          </a:prstGeom>
          <a:noFill/>
          <a:ln w="9525">
            <a:noFill/>
            <a:miter lim="800000"/>
            <a:headEnd/>
            <a:tailEnd/>
          </a:ln>
        </p:spPr>
        <p:txBody>
          <a:bodyPr wrap="none" lIns="0" tIns="0" rIns="0" bIns="0"/>
          <a:lstStyle/>
          <a:p>
            <a:pPr algn="ctr">
              <a:lnSpc>
                <a:spcPts val="3350"/>
              </a:lnSpc>
            </a:pPr>
            <a:r>
              <a:rPr lang="en-US" sz="3800" b="1">
                <a:solidFill>
                  <a:schemeClr val="bg1"/>
                </a:solidFill>
                <a:ea typeface="Unbounded Bold"/>
                <a:cs typeface="Unbounded Bold"/>
              </a:rPr>
              <a:t>2</a:t>
            </a:r>
            <a:endParaRPr lang="en-US" sz="3800">
              <a:solidFill>
                <a:schemeClr val="bg1"/>
              </a:solidFill>
            </a:endParaRPr>
          </a:p>
        </p:txBody>
      </p:sp>
      <p:sp>
        <p:nvSpPr>
          <p:cNvPr id="31767" name="Text 8"/>
          <p:cNvSpPr>
            <a:spLocks noChangeArrowheads="1"/>
          </p:cNvSpPr>
          <p:nvPr/>
        </p:nvSpPr>
        <p:spPr bwMode="auto">
          <a:xfrm>
            <a:off x="5314950" y="20391438"/>
            <a:ext cx="2676525" cy="334962"/>
          </a:xfrm>
          <a:prstGeom prst="rect">
            <a:avLst/>
          </a:prstGeom>
          <a:noFill/>
          <a:ln w="9525">
            <a:noFill/>
            <a:miter lim="800000"/>
            <a:headEnd/>
            <a:tailEnd/>
          </a:ln>
        </p:spPr>
        <p:txBody>
          <a:bodyPr wrap="none" lIns="0" tIns="0" rIns="0" bIns="0"/>
          <a:lstStyle/>
          <a:p>
            <a:pPr>
              <a:lnSpc>
                <a:spcPts val="2600"/>
              </a:lnSpc>
            </a:pPr>
            <a:r>
              <a:rPr lang="en-US" sz="2100" b="1">
                <a:ea typeface="Unbounded Bold"/>
                <a:cs typeface="Unbounded Bold"/>
              </a:rPr>
              <a:t>Reliable</a:t>
            </a:r>
            <a:endParaRPr lang="en-US" sz="2100"/>
          </a:p>
        </p:txBody>
      </p:sp>
      <p:sp>
        <p:nvSpPr>
          <p:cNvPr id="31768" name="Text 9"/>
          <p:cNvSpPr>
            <a:spLocks noChangeArrowheads="1"/>
          </p:cNvSpPr>
          <p:nvPr/>
        </p:nvSpPr>
        <p:spPr bwMode="auto">
          <a:xfrm>
            <a:off x="5314950" y="20854988"/>
            <a:ext cx="6350000" cy="684212"/>
          </a:xfrm>
          <a:prstGeom prst="rect">
            <a:avLst/>
          </a:prstGeom>
          <a:noFill/>
          <a:ln w="9525">
            <a:noFill/>
            <a:miter lim="800000"/>
            <a:headEnd/>
            <a:tailEnd/>
          </a:ln>
        </p:spPr>
        <p:txBody>
          <a:bodyPr lIns="0" tIns="0" rIns="0" bIns="0"/>
          <a:lstStyle/>
          <a:p>
            <a:pPr>
              <a:lnSpc>
                <a:spcPts val="2650"/>
              </a:lnSpc>
            </a:pPr>
            <a:r>
              <a:rPr lang="en-US" sz="1600">
                <a:ea typeface="Open Sans"/>
                <a:cs typeface="Open Sans"/>
              </a:rPr>
              <a:t>Our team is committed to providing consistent support, ensuring that you can always count on us.</a:t>
            </a:r>
            <a:endParaRPr lang="en-US" sz="1600"/>
          </a:p>
        </p:txBody>
      </p:sp>
      <p:sp>
        <p:nvSpPr>
          <p:cNvPr id="31769" name="Shape 10"/>
          <p:cNvSpPr>
            <a:spLocks noChangeArrowheads="1"/>
          </p:cNvSpPr>
          <p:nvPr/>
        </p:nvSpPr>
        <p:spPr bwMode="auto">
          <a:xfrm>
            <a:off x="5208588" y="21739225"/>
            <a:ext cx="8540750" cy="14288"/>
          </a:xfrm>
          <a:prstGeom prst="roundRect">
            <a:avLst>
              <a:gd name="adj" fmla="val 590144"/>
            </a:avLst>
          </a:prstGeom>
          <a:solidFill>
            <a:srgbClr val="BCDBD4"/>
          </a:solidFill>
          <a:ln w="9525">
            <a:noFill/>
            <a:round/>
            <a:headEnd/>
            <a:tailEnd/>
          </a:ln>
        </p:spPr>
        <p:txBody>
          <a:bodyPr/>
          <a:lstStyle/>
          <a:p>
            <a:endParaRPr lang="ru-RU"/>
          </a:p>
        </p:txBody>
      </p:sp>
      <p:sp>
        <p:nvSpPr>
          <p:cNvPr id="31770" name="Shape 11"/>
          <p:cNvSpPr>
            <a:spLocks noChangeArrowheads="1"/>
          </p:cNvSpPr>
          <p:nvPr/>
        </p:nvSpPr>
        <p:spPr bwMode="auto">
          <a:xfrm>
            <a:off x="723900" y="21861463"/>
            <a:ext cx="6565900" cy="1919287"/>
          </a:xfrm>
          <a:prstGeom prst="roundRect">
            <a:avLst>
              <a:gd name="adj" fmla="val 4685"/>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31771" name="Text 12"/>
          <p:cNvSpPr>
            <a:spLocks noChangeArrowheads="1"/>
          </p:cNvSpPr>
          <p:nvPr/>
        </p:nvSpPr>
        <p:spPr bwMode="auto">
          <a:xfrm>
            <a:off x="946150" y="22606000"/>
            <a:ext cx="223838" cy="428625"/>
          </a:xfrm>
          <a:prstGeom prst="rect">
            <a:avLst/>
          </a:prstGeom>
          <a:noFill/>
          <a:ln w="9525">
            <a:noFill/>
            <a:miter lim="800000"/>
            <a:headEnd/>
            <a:tailEnd/>
          </a:ln>
        </p:spPr>
        <p:txBody>
          <a:bodyPr wrap="none" lIns="0" tIns="0" rIns="0" bIns="0"/>
          <a:lstStyle/>
          <a:p>
            <a:pPr algn="ctr">
              <a:lnSpc>
                <a:spcPts val="3350"/>
              </a:lnSpc>
            </a:pPr>
            <a:r>
              <a:rPr lang="en-US" sz="3800" b="1">
                <a:solidFill>
                  <a:schemeClr val="bg1"/>
                </a:solidFill>
                <a:ea typeface="Unbounded Bold"/>
                <a:cs typeface="Unbounded Bold"/>
              </a:rPr>
              <a:t>3</a:t>
            </a:r>
            <a:endParaRPr lang="en-US" sz="3800">
              <a:solidFill>
                <a:schemeClr val="bg1"/>
              </a:solidFill>
            </a:endParaRPr>
          </a:p>
        </p:txBody>
      </p:sp>
      <p:sp>
        <p:nvSpPr>
          <p:cNvPr id="31772" name="Text 13"/>
          <p:cNvSpPr>
            <a:spLocks noChangeArrowheads="1"/>
          </p:cNvSpPr>
          <p:nvPr/>
        </p:nvSpPr>
        <p:spPr bwMode="auto">
          <a:xfrm>
            <a:off x="7504113" y="22075775"/>
            <a:ext cx="2676525" cy="333375"/>
          </a:xfrm>
          <a:prstGeom prst="rect">
            <a:avLst/>
          </a:prstGeom>
          <a:noFill/>
          <a:ln w="9525">
            <a:noFill/>
            <a:miter lim="800000"/>
            <a:headEnd/>
            <a:tailEnd/>
          </a:ln>
        </p:spPr>
        <p:txBody>
          <a:bodyPr wrap="none" lIns="0" tIns="0" rIns="0" bIns="0"/>
          <a:lstStyle/>
          <a:p>
            <a:pPr>
              <a:lnSpc>
                <a:spcPts val="2600"/>
              </a:lnSpc>
            </a:pPr>
            <a:r>
              <a:rPr lang="en-US" sz="2100" b="1">
                <a:ea typeface="Unbounded Bold"/>
                <a:cs typeface="Unbounded Bold"/>
              </a:rPr>
              <a:t>Trustworthy</a:t>
            </a:r>
            <a:endParaRPr lang="en-US" sz="2100"/>
          </a:p>
        </p:txBody>
      </p:sp>
      <p:sp>
        <p:nvSpPr>
          <p:cNvPr id="31" name="Text 14"/>
          <p:cNvSpPr/>
          <p:nvPr/>
        </p:nvSpPr>
        <p:spPr>
          <a:xfrm>
            <a:off x="7504113" y="22537738"/>
            <a:ext cx="4160837" cy="1028700"/>
          </a:xfrm>
          <a:prstGeom prst="rect">
            <a:avLst/>
          </a:prstGeom>
          <a:noFill/>
          <a:ln/>
        </p:spPr>
        <p:txBody>
          <a:bodyPr lIns="0" tIns="0" rIns="0" bIns="0"/>
          <a:lstStyle/>
          <a:p>
            <a:pPr fontAlgn="auto">
              <a:lnSpc>
                <a:spcPts val="2650"/>
              </a:lnSpc>
              <a:spcBef>
                <a:spcPts val="0"/>
              </a:spcBef>
              <a:spcAft>
                <a:spcPts val="0"/>
              </a:spcAft>
              <a:defRPr/>
            </a:pPr>
            <a:r>
              <a:rPr lang="en-US" sz="1650" dirty="0">
                <a:latin typeface="Arial" panose="020B0604020202020204" pitchFamily="34" charset="0"/>
                <a:ea typeface="Open Sans" pitchFamily="34" charset="-122"/>
                <a:cs typeface="Arial" panose="020B0604020202020204" pitchFamily="34" charset="0"/>
              </a:rPr>
              <a:t>We build trust through our commitment to excellence and by providing the support you need to achieve your web scraping goals.</a:t>
            </a:r>
            <a:endParaRPr lang="en-US" sz="1650" dirty="0">
              <a:latin typeface="Arial" panose="020B0604020202020204" pitchFamily="34" charset="0"/>
              <a:cs typeface="Arial" panose="020B0604020202020204" pitchFamily="34" charset="0"/>
            </a:endParaRPr>
          </a:p>
        </p:txBody>
      </p:sp>
      <p:sp>
        <p:nvSpPr>
          <p:cNvPr id="31774" name="Shape 2"/>
          <p:cNvSpPr>
            <a:spLocks noChangeArrowheads="1"/>
          </p:cNvSpPr>
          <p:nvPr/>
        </p:nvSpPr>
        <p:spPr bwMode="auto">
          <a:xfrm flipV="1">
            <a:off x="3087688" y="20016788"/>
            <a:ext cx="10628312" cy="46037"/>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rot="10800000"/>
          <a:lstStyle/>
          <a:p>
            <a:endParaRPr lang="ru-RU"/>
          </a:p>
        </p:txBody>
      </p:sp>
      <p:sp>
        <p:nvSpPr>
          <p:cNvPr id="31775" name="Shape 2"/>
          <p:cNvSpPr>
            <a:spLocks noChangeArrowheads="1"/>
          </p:cNvSpPr>
          <p:nvPr/>
        </p:nvSpPr>
        <p:spPr bwMode="auto">
          <a:xfrm flipV="1">
            <a:off x="5197475" y="21693188"/>
            <a:ext cx="8518525" cy="46037"/>
          </a:xfrm>
          <a:prstGeom prst="roundRect">
            <a:avLst>
              <a:gd name="adj" fmla="val 374667"/>
            </a:avLst>
          </a:prstGeom>
          <a:gradFill rotWithShape="0">
            <a:gsLst>
              <a:gs pos="0">
                <a:srgbClr val="0BA8FF"/>
              </a:gs>
              <a:gs pos="100000">
                <a:srgbClr val="65FF4D"/>
              </a:gs>
            </a:gsLst>
            <a:lin ang="2700000" scaled="1"/>
          </a:gradFill>
          <a:ln w="9525">
            <a:noFill/>
            <a:round/>
            <a:headEnd/>
            <a:tailEnd/>
          </a:ln>
        </p:spPr>
        <p:txBody>
          <a:bodyPr/>
          <a:lstStyle/>
          <a:p>
            <a:endParaRPr lang="ru-RU"/>
          </a:p>
        </p:txBody>
      </p:sp>
      <p:sp>
        <p:nvSpPr>
          <p:cNvPr id="31776" name="Shape 2"/>
          <p:cNvSpPr>
            <a:spLocks noChangeArrowheads="1"/>
          </p:cNvSpPr>
          <p:nvPr/>
        </p:nvSpPr>
        <p:spPr bwMode="auto">
          <a:xfrm>
            <a:off x="7451725" y="23739475"/>
            <a:ext cx="6264275" cy="46038"/>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pic>
        <p:nvPicPr>
          <p:cNvPr id="31777" name="Рисунок 3"/>
          <p:cNvPicPr>
            <a:picLocks noChangeAspect="1"/>
          </p:cNvPicPr>
          <p:nvPr/>
        </p:nvPicPr>
        <p:blipFill>
          <a:blip r:embed="rId2"/>
          <a:srcRect/>
          <a:stretch>
            <a:fillRect/>
          </a:stretch>
        </p:blipFill>
        <p:spPr bwMode="auto">
          <a:xfrm>
            <a:off x="3897313" y="2389188"/>
            <a:ext cx="9583737" cy="5765800"/>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pPr>
              <a:defRPr/>
            </a:pPr>
            <a:fld id="{006FAC93-A5AE-4416-8CEA-8032862A5ADC}" type="slidenum">
              <a:rPr lang="ru-RU" smtClean="0"/>
              <a:pPr>
                <a:defRPr/>
              </a:pPr>
              <a:t>17</a:t>
            </a:fld>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0"/>
          <p:cNvSpPr>
            <a:spLocks noChangeArrowheads="1"/>
          </p:cNvSpPr>
          <p:nvPr/>
        </p:nvSpPr>
        <p:spPr bwMode="auto">
          <a:xfrm>
            <a:off x="5622925" y="779463"/>
            <a:ext cx="7716838" cy="1912937"/>
          </a:xfrm>
          <a:prstGeom prst="rect">
            <a:avLst/>
          </a:prstGeom>
          <a:noFill/>
          <a:ln w="9525">
            <a:noFill/>
            <a:miter lim="800000"/>
            <a:headEnd/>
            <a:tailEnd/>
          </a:ln>
        </p:spPr>
        <p:txBody>
          <a:bodyPr lIns="0" tIns="0" rIns="0" bIns="0"/>
          <a:lstStyle/>
          <a:p>
            <a:pPr>
              <a:lnSpc>
                <a:spcPts val="5000"/>
              </a:lnSpc>
            </a:pPr>
            <a:r>
              <a:rPr lang="en-US" sz="4000" b="1">
                <a:ea typeface="Unbounded Bold"/>
                <a:cs typeface="Unbounded Bold"/>
              </a:rPr>
              <a:t>Availability: Your Convenience is Our Priority</a:t>
            </a:r>
            <a:endParaRPr lang="en-US" sz="4000"/>
          </a:p>
        </p:txBody>
      </p:sp>
      <p:sp>
        <p:nvSpPr>
          <p:cNvPr id="32770" name="Shape 1"/>
          <p:cNvSpPr>
            <a:spLocks noChangeArrowheads="1"/>
          </p:cNvSpPr>
          <p:nvPr/>
        </p:nvSpPr>
        <p:spPr bwMode="auto">
          <a:xfrm>
            <a:off x="6056313" y="2444750"/>
            <a:ext cx="22225" cy="4567238"/>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32771" name="Shape 2"/>
          <p:cNvSpPr>
            <a:spLocks noChangeArrowheads="1"/>
          </p:cNvSpPr>
          <p:nvPr/>
        </p:nvSpPr>
        <p:spPr bwMode="auto">
          <a:xfrm>
            <a:off x="6273800" y="2892425"/>
            <a:ext cx="714375" cy="22225"/>
          </a:xfrm>
          <a:prstGeom prst="roundRect">
            <a:avLst>
              <a:gd name="adj" fmla="val 374667"/>
            </a:avLst>
          </a:prstGeom>
          <a:gradFill rotWithShape="0">
            <a:gsLst>
              <a:gs pos="0">
                <a:srgbClr val="308CF8">
                  <a:alpha val="73996"/>
                </a:srgbClr>
              </a:gs>
              <a:gs pos="100000">
                <a:srgbClr val="7DEE60"/>
              </a:gs>
            </a:gsLst>
            <a:lin ang="2700000" scaled="1"/>
          </a:gradFill>
          <a:ln w="9525">
            <a:noFill/>
            <a:round/>
            <a:headEnd/>
            <a:tailEnd/>
          </a:ln>
        </p:spPr>
        <p:txBody>
          <a:bodyPr/>
          <a:lstStyle/>
          <a:p>
            <a:endParaRPr lang="ru-RU"/>
          </a:p>
        </p:txBody>
      </p:sp>
      <p:sp>
        <p:nvSpPr>
          <p:cNvPr id="32772" name="Shape 3"/>
          <p:cNvSpPr>
            <a:spLocks noChangeArrowheads="1"/>
          </p:cNvSpPr>
          <p:nvPr/>
        </p:nvSpPr>
        <p:spPr bwMode="auto">
          <a:xfrm>
            <a:off x="5838825" y="2674938"/>
            <a:ext cx="458788" cy="457200"/>
          </a:xfrm>
          <a:prstGeom prst="roundRect">
            <a:avLst>
              <a:gd name="adj" fmla="val 18671"/>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32773" name="Text 5"/>
          <p:cNvSpPr>
            <a:spLocks noChangeArrowheads="1"/>
          </p:cNvSpPr>
          <p:nvPr/>
        </p:nvSpPr>
        <p:spPr bwMode="auto">
          <a:xfrm>
            <a:off x="7189788" y="2647950"/>
            <a:ext cx="6288087" cy="979488"/>
          </a:xfrm>
          <a:prstGeom prst="rect">
            <a:avLst/>
          </a:prstGeom>
          <a:noFill/>
          <a:ln w="9525">
            <a:noFill/>
            <a:miter lim="800000"/>
            <a:headEnd/>
            <a:tailEnd/>
          </a:ln>
        </p:spPr>
        <p:txBody>
          <a:bodyPr lIns="0" tIns="0" rIns="0" bIns="0"/>
          <a:lstStyle/>
          <a:p>
            <a:pPr>
              <a:lnSpc>
                <a:spcPts val="2550"/>
              </a:lnSpc>
            </a:pPr>
            <a:r>
              <a:rPr lang="en-US" sz="1600">
                <a:ea typeface="Open Sans"/>
                <a:cs typeface="Open Sans"/>
              </a:rPr>
              <a:t>Our support team is available every day, so that you always have access to the help you need, no matter where you are in the world.</a:t>
            </a:r>
            <a:endParaRPr lang="en-US" sz="1600"/>
          </a:p>
        </p:txBody>
      </p:sp>
      <p:sp>
        <p:nvSpPr>
          <p:cNvPr id="32774" name="Shape 6"/>
          <p:cNvSpPr>
            <a:spLocks noChangeArrowheads="1"/>
          </p:cNvSpPr>
          <p:nvPr/>
        </p:nvSpPr>
        <p:spPr bwMode="auto">
          <a:xfrm>
            <a:off x="6084888" y="4468813"/>
            <a:ext cx="714375" cy="23812"/>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32775" name="Shape 10"/>
          <p:cNvSpPr>
            <a:spLocks noChangeArrowheads="1"/>
          </p:cNvSpPr>
          <p:nvPr/>
        </p:nvSpPr>
        <p:spPr bwMode="auto">
          <a:xfrm>
            <a:off x="6072188" y="6000750"/>
            <a:ext cx="714375" cy="22225"/>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32776" name="Text 12"/>
          <p:cNvSpPr>
            <a:spLocks noChangeArrowheads="1"/>
          </p:cNvSpPr>
          <p:nvPr/>
        </p:nvSpPr>
        <p:spPr bwMode="auto">
          <a:xfrm>
            <a:off x="5938838" y="5930900"/>
            <a:ext cx="257175" cy="306388"/>
          </a:xfrm>
          <a:prstGeom prst="rect">
            <a:avLst/>
          </a:prstGeom>
          <a:noFill/>
          <a:ln w="9525">
            <a:noFill/>
            <a:miter lim="800000"/>
            <a:headEnd/>
            <a:tailEnd/>
          </a:ln>
        </p:spPr>
        <p:txBody>
          <a:bodyPr wrap="none" lIns="0" tIns="0" rIns="0" bIns="0"/>
          <a:lstStyle/>
          <a:p>
            <a:pPr algn="ctr">
              <a:lnSpc>
                <a:spcPts val="2400"/>
              </a:lnSpc>
            </a:pPr>
            <a:endParaRPr lang="en-US" sz="2400"/>
          </a:p>
        </p:txBody>
      </p:sp>
      <p:pic>
        <p:nvPicPr>
          <p:cNvPr id="32777" name="Image 1" descr="preencoded.png"/>
          <p:cNvPicPr>
            <a:picLocks noChangeAspect="1"/>
          </p:cNvPicPr>
          <p:nvPr/>
        </p:nvPicPr>
        <p:blipFill>
          <a:blip r:embed="rId2"/>
          <a:srcRect/>
          <a:stretch>
            <a:fillRect/>
          </a:stretch>
        </p:blipFill>
        <p:spPr bwMode="auto">
          <a:xfrm>
            <a:off x="6988175" y="4198938"/>
            <a:ext cx="566738" cy="566737"/>
          </a:xfrm>
          <a:prstGeom prst="rect">
            <a:avLst/>
          </a:prstGeom>
          <a:noFill/>
          <a:ln w="9525">
            <a:noFill/>
            <a:miter lim="800000"/>
            <a:headEnd/>
            <a:tailEnd/>
          </a:ln>
        </p:spPr>
      </p:pic>
      <p:sp>
        <p:nvSpPr>
          <p:cNvPr id="32778" name="Text 1"/>
          <p:cNvSpPr>
            <a:spLocks noChangeArrowheads="1"/>
          </p:cNvSpPr>
          <p:nvPr/>
        </p:nvSpPr>
        <p:spPr bwMode="auto">
          <a:xfrm>
            <a:off x="7932738" y="3932238"/>
            <a:ext cx="5029200" cy="354012"/>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Facebook</a:t>
            </a:r>
            <a:endParaRPr lang="en-US" sz="2200"/>
          </a:p>
        </p:txBody>
      </p:sp>
      <p:sp>
        <p:nvSpPr>
          <p:cNvPr id="32779" name="Text 2"/>
          <p:cNvSpPr>
            <a:spLocks noChangeArrowheads="1"/>
          </p:cNvSpPr>
          <p:nvPr/>
        </p:nvSpPr>
        <p:spPr bwMode="auto">
          <a:xfrm>
            <a:off x="7932738" y="4422775"/>
            <a:ext cx="5029200" cy="1814513"/>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Connect with us on Facebook to get quick answers and engage with our community. </a:t>
            </a:r>
            <a:endParaRPr lang="en-US" sz="1700"/>
          </a:p>
        </p:txBody>
      </p:sp>
      <p:pic>
        <p:nvPicPr>
          <p:cNvPr id="32780" name="Image 2" descr="preencoded.png"/>
          <p:cNvPicPr>
            <a:picLocks noChangeAspect="1"/>
          </p:cNvPicPr>
          <p:nvPr/>
        </p:nvPicPr>
        <p:blipFill>
          <a:blip r:embed="rId3"/>
          <a:srcRect/>
          <a:stretch>
            <a:fillRect/>
          </a:stretch>
        </p:blipFill>
        <p:spPr bwMode="auto">
          <a:xfrm>
            <a:off x="7013575" y="5926138"/>
            <a:ext cx="615950" cy="566737"/>
          </a:xfrm>
          <a:prstGeom prst="rect">
            <a:avLst/>
          </a:prstGeom>
          <a:noFill/>
          <a:ln w="9525">
            <a:noFill/>
            <a:miter lim="800000"/>
            <a:headEnd/>
            <a:tailEnd/>
          </a:ln>
        </p:spPr>
      </p:pic>
      <p:sp>
        <p:nvSpPr>
          <p:cNvPr id="32781" name="Text 3"/>
          <p:cNvSpPr>
            <a:spLocks noChangeArrowheads="1"/>
          </p:cNvSpPr>
          <p:nvPr/>
        </p:nvSpPr>
        <p:spPr bwMode="auto">
          <a:xfrm>
            <a:off x="7932738" y="5792788"/>
            <a:ext cx="4079875" cy="355600"/>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Telegram</a:t>
            </a:r>
            <a:endParaRPr lang="en-US" sz="2200"/>
          </a:p>
        </p:txBody>
      </p:sp>
      <p:sp>
        <p:nvSpPr>
          <p:cNvPr id="32782" name="Text 4"/>
          <p:cNvSpPr>
            <a:spLocks noChangeArrowheads="1"/>
          </p:cNvSpPr>
          <p:nvPr/>
        </p:nvSpPr>
        <p:spPr bwMode="auto">
          <a:xfrm>
            <a:off x="7932738" y="6283325"/>
            <a:ext cx="5192712" cy="2178050"/>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Join our Telegram group for real-time support, updates, and discussions with other Astro users. </a:t>
            </a:r>
            <a:endParaRPr lang="en-US" sz="1700"/>
          </a:p>
        </p:txBody>
      </p:sp>
      <p:sp>
        <p:nvSpPr>
          <p:cNvPr id="32783" name="Shape 1"/>
          <p:cNvSpPr>
            <a:spLocks noChangeArrowheads="1"/>
          </p:cNvSpPr>
          <p:nvPr/>
        </p:nvSpPr>
        <p:spPr bwMode="auto">
          <a:xfrm>
            <a:off x="3316288" y="11039475"/>
            <a:ext cx="6961187" cy="1543050"/>
          </a:xfrm>
          <a:prstGeom prst="roundRect">
            <a:avLst>
              <a:gd name="adj" fmla="val 3444"/>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32784" name="Text 2"/>
          <p:cNvSpPr>
            <a:spLocks noChangeArrowheads="1"/>
          </p:cNvSpPr>
          <p:nvPr/>
        </p:nvSpPr>
        <p:spPr bwMode="auto">
          <a:xfrm>
            <a:off x="3541713" y="11150600"/>
            <a:ext cx="3244850" cy="319088"/>
          </a:xfrm>
          <a:prstGeom prst="rect">
            <a:avLst/>
          </a:prstGeom>
          <a:noFill/>
          <a:ln w="9525">
            <a:noFill/>
            <a:miter lim="800000"/>
            <a:headEnd/>
            <a:tailEnd/>
          </a:ln>
        </p:spPr>
        <p:txBody>
          <a:bodyPr wrap="none" lIns="0" tIns="0" rIns="0" bIns="0"/>
          <a:lstStyle/>
          <a:p>
            <a:pPr>
              <a:lnSpc>
                <a:spcPts val="2500"/>
              </a:lnSpc>
            </a:pPr>
            <a:r>
              <a:rPr lang="en-US" sz="2000" b="1">
                <a:solidFill>
                  <a:schemeClr val="bg1"/>
                </a:solidFill>
                <a:ea typeface="Unbounded Bold"/>
                <a:cs typeface="Unbounded Bold"/>
              </a:rPr>
              <a:t>Proxy Configuration</a:t>
            </a:r>
            <a:endParaRPr lang="en-US" sz="2000">
              <a:solidFill>
                <a:schemeClr val="bg1"/>
              </a:solidFill>
            </a:endParaRPr>
          </a:p>
        </p:txBody>
      </p:sp>
      <p:sp>
        <p:nvSpPr>
          <p:cNvPr id="32785" name="Text 3"/>
          <p:cNvSpPr>
            <a:spLocks noChangeArrowheads="1"/>
          </p:cNvSpPr>
          <p:nvPr/>
        </p:nvSpPr>
        <p:spPr bwMode="auto">
          <a:xfrm>
            <a:off x="3544888" y="11630025"/>
            <a:ext cx="6599237" cy="1311275"/>
          </a:xfrm>
          <a:prstGeom prst="rect">
            <a:avLst/>
          </a:prstGeom>
          <a:noFill/>
          <a:ln w="9525">
            <a:noFill/>
            <a:miter lim="800000"/>
            <a:headEnd/>
            <a:tailEnd/>
          </a:ln>
        </p:spPr>
        <p:txBody>
          <a:bodyPr lIns="0" tIns="0" rIns="0" bIns="0"/>
          <a:lstStyle/>
          <a:p>
            <a:pPr>
              <a:lnSpc>
                <a:spcPts val="2550"/>
              </a:lnSpc>
            </a:pPr>
            <a:r>
              <a:rPr lang="en-US" sz="1600">
                <a:solidFill>
                  <a:schemeClr val="bg1"/>
                </a:solidFill>
                <a:ea typeface="Open Sans"/>
                <a:cs typeface="Open Sans"/>
              </a:rPr>
              <a:t>We'll guide you through setting up your proxy correctly, helping you have a seamless connection and smooth proxy usage experience.</a:t>
            </a:r>
            <a:endParaRPr lang="en-US" sz="1600">
              <a:solidFill>
                <a:schemeClr val="bg1"/>
              </a:solidFill>
            </a:endParaRPr>
          </a:p>
        </p:txBody>
      </p:sp>
      <p:sp>
        <p:nvSpPr>
          <p:cNvPr id="32786" name="Shape 4"/>
          <p:cNvSpPr>
            <a:spLocks noChangeArrowheads="1"/>
          </p:cNvSpPr>
          <p:nvPr/>
        </p:nvSpPr>
        <p:spPr bwMode="auto">
          <a:xfrm>
            <a:off x="3316288" y="12898438"/>
            <a:ext cx="6962775" cy="1465262"/>
          </a:xfrm>
          <a:prstGeom prst="roundRect">
            <a:avLst>
              <a:gd name="adj" fmla="val 3444"/>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32787" name="Text 5"/>
          <p:cNvSpPr>
            <a:spLocks noChangeArrowheads="1"/>
          </p:cNvSpPr>
          <p:nvPr/>
        </p:nvSpPr>
        <p:spPr bwMode="auto">
          <a:xfrm>
            <a:off x="3544888" y="13104813"/>
            <a:ext cx="3327400" cy="639762"/>
          </a:xfrm>
          <a:prstGeom prst="rect">
            <a:avLst/>
          </a:prstGeom>
          <a:noFill/>
          <a:ln w="9525">
            <a:noFill/>
            <a:miter lim="800000"/>
            <a:headEnd/>
            <a:tailEnd/>
          </a:ln>
        </p:spPr>
        <p:txBody>
          <a:bodyPr lIns="0" tIns="0" rIns="0" bIns="0"/>
          <a:lstStyle/>
          <a:p>
            <a:pPr>
              <a:lnSpc>
                <a:spcPts val="2500"/>
              </a:lnSpc>
            </a:pPr>
            <a:r>
              <a:rPr lang="en-US" sz="2000" b="1">
                <a:solidFill>
                  <a:schemeClr val="bg1"/>
                </a:solidFill>
                <a:ea typeface="Unbounded Bold"/>
                <a:cs typeface="Unbounded Bold"/>
              </a:rPr>
              <a:t>Performance Optimization</a:t>
            </a:r>
            <a:endParaRPr lang="en-US" sz="2000">
              <a:solidFill>
                <a:schemeClr val="bg1"/>
              </a:solidFill>
            </a:endParaRPr>
          </a:p>
        </p:txBody>
      </p:sp>
      <p:sp>
        <p:nvSpPr>
          <p:cNvPr id="32788" name="Text 6"/>
          <p:cNvSpPr>
            <a:spLocks noChangeArrowheads="1"/>
          </p:cNvSpPr>
          <p:nvPr/>
        </p:nvSpPr>
        <p:spPr bwMode="auto">
          <a:xfrm>
            <a:off x="3511550" y="13527088"/>
            <a:ext cx="6657975" cy="1311275"/>
          </a:xfrm>
          <a:prstGeom prst="rect">
            <a:avLst/>
          </a:prstGeom>
          <a:noFill/>
          <a:ln w="9525">
            <a:noFill/>
            <a:miter lim="800000"/>
            <a:headEnd/>
            <a:tailEnd/>
          </a:ln>
        </p:spPr>
        <p:txBody>
          <a:bodyPr lIns="0" tIns="0" rIns="0" bIns="0"/>
          <a:lstStyle/>
          <a:p>
            <a:pPr>
              <a:lnSpc>
                <a:spcPts val="2550"/>
              </a:lnSpc>
            </a:pPr>
            <a:r>
              <a:rPr lang="en-US" sz="1600">
                <a:solidFill>
                  <a:schemeClr val="bg1"/>
                </a:solidFill>
                <a:ea typeface="Open Sans"/>
                <a:cs typeface="Open Sans"/>
              </a:rPr>
              <a:t>We help you optimize your proxy settings for maximum speed and efficiency, allowing you to extract data quickly and effectively.</a:t>
            </a:r>
            <a:endParaRPr lang="en-US" sz="1600">
              <a:solidFill>
                <a:schemeClr val="bg1"/>
              </a:solidFill>
            </a:endParaRPr>
          </a:p>
        </p:txBody>
      </p:sp>
      <p:sp>
        <p:nvSpPr>
          <p:cNvPr id="32789" name="Shape 7"/>
          <p:cNvSpPr>
            <a:spLocks noChangeArrowheads="1"/>
          </p:cNvSpPr>
          <p:nvPr/>
        </p:nvSpPr>
        <p:spPr bwMode="auto">
          <a:xfrm>
            <a:off x="3279775" y="14743113"/>
            <a:ext cx="6994525" cy="1524000"/>
          </a:xfrm>
          <a:prstGeom prst="roundRect">
            <a:avLst>
              <a:gd name="adj" fmla="val 5648"/>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32790" name="Text 8"/>
          <p:cNvSpPr>
            <a:spLocks noChangeArrowheads="1"/>
          </p:cNvSpPr>
          <p:nvPr/>
        </p:nvSpPr>
        <p:spPr bwMode="auto">
          <a:xfrm>
            <a:off x="3511550" y="14979650"/>
            <a:ext cx="2652713" cy="319088"/>
          </a:xfrm>
          <a:prstGeom prst="rect">
            <a:avLst/>
          </a:prstGeom>
          <a:noFill/>
          <a:ln w="9525">
            <a:noFill/>
            <a:miter lim="800000"/>
            <a:headEnd/>
            <a:tailEnd/>
          </a:ln>
        </p:spPr>
        <p:txBody>
          <a:bodyPr wrap="none" lIns="0" tIns="0" rIns="0" bIns="0"/>
          <a:lstStyle/>
          <a:p>
            <a:pPr>
              <a:lnSpc>
                <a:spcPts val="2500"/>
              </a:lnSpc>
            </a:pPr>
            <a:r>
              <a:rPr lang="en-US" sz="2000" b="1">
                <a:solidFill>
                  <a:schemeClr val="bg1"/>
                </a:solidFill>
                <a:ea typeface="Unbounded Bold"/>
                <a:cs typeface="Unbounded Bold"/>
              </a:rPr>
              <a:t>Troubleshooting</a:t>
            </a:r>
            <a:endParaRPr lang="en-US" sz="2000">
              <a:solidFill>
                <a:schemeClr val="bg1"/>
              </a:solidFill>
            </a:endParaRPr>
          </a:p>
        </p:txBody>
      </p:sp>
      <p:sp>
        <p:nvSpPr>
          <p:cNvPr id="32791" name="Text 9"/>
          <p:cNvSpPr>
            <a:spLocks noChangeArrowheads="1"/>
          </p:cNvSpPr>
          <p:nvPr/>
        </p:nvSpPr>
        <p:spPr bwMode="auto">
          <a:xfrm>
            <a:off x="3479800" y="15474950"/>
            <a:ext cx="6664325" cy="565150"/>
          </a:xfrm>
          <a:prstGeom prst="rect">
            <a:avLst/>
          </a:prstGeom>
          <a:noFill/>
          <a:ln w="9525">
            <a:noFill/>
            <a:miter lim="800000"/>
            <a:headEnd/>
            <a:tailEnd/>
          </a:ln>
        </p:spPr>
        <p:txBody>
          <a:bodyPr lIns="0" tIns="0" rIns="0" bIns="0"/>
          <a:lstStyle/>
          <a:p>
            <a:pPr>
              <a:lnSpc>
                <a:spcPts val="2550"/>
              </a:lnSpc>
            </a:pPr>
            <a:r>
              <a:rPr lang="en-US" sz="1600">
                <a:solidFill>
                  <a:schemeClr val="bg1"/>
                </a:solidFill>
                <a:ea typeface="Open Sans"/>
                <a:cs typeface="Open Sans"/>
              </a:rPr>
              <a:t>If you face any challenges, our team is ready to troubleshoot issues and provide solutions to ensure that your web sessions run uninterrupted.</a:t>
            </a:r>
            <a:endParaRPr lang="en-US" sz="1600">
              <a:solidFill>
                <a:schemeClr val="bg1"/>
              </a:solidFill>
            </a:endParaRPr>
          </a:p>
        </p:txBody>
      </p:sp>
      <p:sp>
        <p:nvSpPr>
          <p:cNvPr id="32792" name="Text 0"/>
          <p:cNvSpPr>
            <a:spLocks noChangeArrowheads="1"/>
          </p:cNvSpPr>
          <p:nvPr/>
        </p:nvSpPr>
        <p:spPr bwMode="auto">
          <a:xfrm>
            <a:off x="485775" y="17124363"/>
            <a:ext cx="13230225" cy="1250950"/>
          </a:xfrm>
          <a:prstGeom prst="rect">
            <a:avLst/>
          </a:prstGeom>
          <a:noFill/>
          <a:ln w="9525">
            <a:noFill/>
            <a:miter lim="800000"/>
            <a:headEnd/>
            <a:tailEnd/>
          </a:ln>
        </p:spPr>
        <p:txBody>
          <a:bodyPr lIns="0" tIns="0" rIns="0" bIns="0"/>
          <a:lstStyle/>
          <a:p>
            <a:pPr>
              <a:lnSpc>
                <a:spcPts val="4900"/>
              </a:lnSpc>
            </a:pPr>
            <a:r>
              <a:rPr lang="en-US" sz="3900" b="1">
                <a:ea typeface="Unbounded Bold"/>
                <a:cs typeface="Unbounded Bold"/>
              </a:rPr>
              <a:t>Dedicated Support: Personalized Assistance</a:t>
            </a:r>
            <a:endParaRPr lang="en-US" sz="3900"/>
          </a:p>
        </p:txBody>
      </p:sp>
      <p:sp>
        <p:nvSpPr>
          <p:cNvPr id="32793" name="Text 1"/>
          <p:cNvSpPr>
            <a:spLocks noChangeArrowheads="1"/>
          </p:cNvSpPr>
          <p:nvPr/>
        </p:nvSpPr>
        <p:spPr bwMode="auto">
          <a:xfrm>
            <a:off x="3373438" y="18972213"/>
            <a:ext cx="619125" cy="498475"/>
          </a:xfrm>
          <a:prstGeom prst="rect">
            <a:avLst/>
          </a:prstGeom>
          <a:noFill/>
          <a:ln w="9525">
            <a:noFill/>
            <a:miter lim="800000"/>
            <a:headEnd/>
            <a:tailEnd/>
          </a:ln>
        </p:spPr>
        <p:txBody>
          <a:bodyPr wrap="none" lIns="0" tIns="0" rIns="0" bIns="0"/>
          <a:lstStyle/>
          <a:p>
            <a:pPr algn="ctr">
              <a:lnSpc>
                <a:spcPts val="3150"/>
              </a:lnSpc>
            </a:pPr>
            <a:r>
              <a:rPr lang="en-US" sz="7200" b="1">
                <a:solidFill>
                  <a:srgbClr val="47E2D6"/>
                </a:solidFill>
                <a:ea typeface="Unbounded Bold"/>
                <a:cs typeface="Unbounded Bold"/>
              </a:rPr>
              <a:t>1</a:t>
            </a:r>
            <a:endParaRPr lang="en-US" sz="7200">
              <a:solidFill>
                <a:srgbClr val="47E2D6"/>
              </a:solidFill>
            </a:endParaRPr>
          </a:p>
        </p:txBody>
      </p:sp>
      <p:sp>
        <p:nvSpPr>
          <p:cNvPr id="40" name="Text 2"/>
          <p:cNvSpPr/>
          <p:nvPr/>
        </p:nvSpPr>
        <p:spPr>
          <a:xfrm>
            <a:off x="4618038" y="18651538"/>
            <a:ext cx="3648075" cy="314325"/>
          </a:xfrm>
          <a:prstGeom prst="rect">
            <a:avLst/>
          </a:prstGeom>
          <a:noFill/>
          <a:ln/>
        </p:spPr>
        <p:txBody>
          <a:bodyPr wrap="none" lIns="0" tIns="0" rIns="0" bIns="0"/>
          <a:lstStyle/>
          <a:p>
            <a:pPr fontAlgn="auto">
              <a:lnSpc>
                <a:spcPts val="2450"/>
              </a:lnSpc>
              <a:spcBef>
                <a:spcPts val="0"/>
              </a:spcBef>
              <a:spcAft>
                <a:spcPts val="0"/>
              </a:spcAft>
              <a:defRPr/>
            </a:pPr>
            <a:r>
              <a:rPr lang="en-US" sz="1950" b="1" dirty="0">
                <a:latin typeface="Arial" panose="020B0604020202020204" pitchFamily="34" charset="0"/>
                <a:ea typeface="Unbounded Bold" pitchFamily="34" charset="-122"/>
                <a:cs typeface="Arial" panose="020B0604020202020204" pitchFamily="34" charset="0"/>
              </a:rPr>
              <a:t>Personalized Approach</a:t>
            </a:r>
            <a:endParaRPr lang="en-US" sz="1950" dirty="0">
              <a:latin typeface="Arial" panose="020B0604020202020204" pitchFamily="34" charset="0"/>
              <a:cs typeface="Arial" panose="020B0604020202020204" pitchFamily="34" charset="0"/>
            </a:endParaRPr>
          </a:p>
        </p:txBody>
      </p:sp>
      <p:sp>
        <p:nvSpPr>
          <p:cNvPr id="32795" name="Text 3"/>
          <p:cNvSpPr>
            <a:spLocks noChangeArrowheads="1"/>
          </p:cNvSpPr>
          <p:nvPr/>
        </p:nvSpPr>
        <p:spPr bwMode="auto">
          <a:xfrm>
            <a:off x="4619625" y="19092863"/>
            <a:ext cx="8431213" cy="641350"/>
          </a:xfrm>
          <a:prstGeom prst="rect">
            <a:avLst/>
          </a:prstGeom>
          <a:noFill/>
          <a:ln w="9525">
            <a:noFill/>
            <a:miter lim="800000"/>
            <a:headEnd/>
            <a:tailEnd/>
          </a:ln>
        </p:spPr>
        <p:txBody>
          <a:bodyPr lIns="0" tIns="0" rIns="0" bIns="0"/>
          <a:lstStyle/>
          <a:p>
            <a:pPr>
              <a:lnSpc>
                <a:spcPts val="2500"/>
              </a:lnSpc>
            </a:pPr>
            <a:r>
              <a:rPr lang="en-US" sz="1500">
                <a:ea typeface="Open Sans"/>
                <a:cs typeface="Open Sans"/>
              </a:rPr>
              <a:t>We understand that each user has unique needs. Our approach focuses on giving tailored </a:t>
            </a:r>
          </a:p>
          <a:p>
            <a:pPr>
              <a:lnSpc>
                <a:spcPts val="2500"/>
              </a:lnSpc>
            </a:pPr>
            <a:r>
              <a:rPr lang="en-US" sz="1500">
                <a:ea typeface="Open Sans"/>
                <a:cs typeface="Open Sans"/>
              </a:rPr>
              <a:t>solutions that are right for you.</a:t>
            </a:r>
            <a:endParaRPr lang="en-US" sz="1500"/>
          </a:p>
        </p:txBody>
      </p:sp>
      <p:sp>
        <p:nvSpPr>
          <p:cNvPr id="32796" name="Text 5"/>
          <p:cNvSpPr>
            <a:spLocks noChangeArrowheads="1"/>
          </p:cNvSpPr>
          <p:nvPr/>
        </p:nvSpPr>
        <p:spPr bwMode="auto">
          <a:xfrm>
            <a:off x="4167188" y="20627975"/>
            <a:ext cx="207962" cy="400050"/>
          </a:xfrm>
          <a:prstGeom prst="rect">
            <a:avLst/>
          </a:prstGeom>
          <a:noFill/>
          <a:ln w="9525">
            <a:noFill/>
            <a:miter lim="800000"/>
            <a:headEnd/>
            <a:tailEnd/>
          </a:ln>
        </p:spPr>
        <p:txBody>
          <a:bodyPr wrap="none" lIns="0" tIns="0" rIns="0" bIns="0"/>
          <a:lstStyle/>
          <a:p>
            <a:pPr algn="ctr">
              <a:lnSpc>
                <a:spcPts val="3150"/>
              </a:lnSpc>
            </a:pPr>
            <a:r>
              <a:rPr lang="en-US" sz="7200" b="1">
                <a:solidFill>
                  <a:srgbClr val="47E2D6"/>
                </a:solidFill>
                <a:ea typeface="Unbounded Bold"/>
                <a:cs typeface="Unbounded Bold"/>
              </a:rPr>
              <a:t>2</a:t>
            </a:r>
            <a:endParaRPr lang="en-US" sz="7200">
              <a:solidFill>
                <a:srgbClr val="47E2D6"/>
              </a:solidFill>
            </a:endParaRPr>
          </a:p>
        </p:txBody>
      </p:sp>
      <p:sp>
        <p:nvSpPr>
          <p:cNvPr id="45" name="Text 6"/>
          <p:cNvSpPr/>
          <p:nvPr/>
        </p:nvSpPr>
        <p:spPr>
          <a:xfrm>
            <a:off x="4970463" y="20112038"/>
            <a:ext cx="2997200" cy="312737"/>
          </a:xfrm>
          <a:prstGeom prst="rect">
            <a:avLst/>
          </a:prstGeom>
          <a:noFill/>
          <a:ln/>
        </p:spPr>
        <p:txBody>
          <a:bodyPr wrap="none" lIns="0" tIns="0" rIns="0" bIns="0"/>
          <a:lstStyle/>
          <a:p>
            <a:pPr fontAlgn="auto">
              <a:lnSpc>
                <a:spcPts val="2450"/>
              </a:lnSpc>
              <a:spcBef>
                <a:spcPts val="0"/>
              </a:spcBef>
              <a:spcAft>
                <a:spcPts val="0"/>
              </a:spcAft>
              <a:defRPr/>
            </a:pPr>
            <a:r>
              <a:rPr lang="en-US" sz="1950" b="1" dirty="0">
                <a:latin typeface="Arial" panose="020B0604020202020204" pitchFamily="34" charset="0"/>
                <a:ea typeface="Unbounded Bold" pitchFamily="34" charset="-122"/>
                <a:cs typeface="Arial" panose="020B0604020202020204" pitchFamily="34" charset="0"/>
              </a:rPr>
              <a:t>Dedicated Support</a:t>
            </a:r>
            <a:endParaRPr lang="en-US" sz="1950" dirty="0">
              <a:latin typeface="Arial" panose="020B0604020202020204" pitchFamily="34" charset="0"/>
              <a:cs typeface="Arial" panose="020B0604020202020204" pitchFamily="34" charset="0"/>
            </a:endParaRPr>
          </a:p>
        </p:txBody>
      </p:sp>
      <p:sp>
        <p:nvSpPr>
          <p:cNvPr id="46" name="Text 7"/>
          <p:cNvSpPr/>
          <p:nvPr/>
        </p:nvSpPr>
        <p:spPr>
          <a:xfrm>
            <a:off x="4970463" y="20589875"/>
            <a:ext cx="7340600" cy="639763"/>
          </a:xfrm>
          <a:prstGeom prst="rect">
            <a:avLst/>
          </a:prstGeom>
          <a:noFill/>
          <a:ln/>
        </p:spPr>
        <p:txBody>
          <a:bodyPr lIns="0" tIns="0" rIns="0" bIns="0"/>
          <a:lstStyle/>
          <a:p>
            <a:pPr fontAlgn="auto">
              <a:lnSpc>
                <a:spcPts val="2500"/>
              </a:lnSpc>
              <a:spcBef>
                <a:spcPts val="0"/>
              </a:spcBef>
              <a:spcAft>
                <a:spcPts val="0"/>
              </a:spcAft>
              <a:defRPr/>
            </a:pPr>
            <a:r>
              <a:rPr lang="en-US" sz="1550" dirty="0">
                <a:latin typeface="Arial" panose="020B0604020202020204" pitchFamily="34" charset="0"/>
                <a:ea typeface="Open Sans" pitchFamily="34" charset="-122"/>
                <a:cs typeface="Arial" panose="020B0604020202020204" pitchFamily="34" charset="0"/>
              </a:rPr>
              <a:t>You'll be assigned a dedicated support representative who will guide you through any queries or issues you may have.</a:t>
            </a:r>
            <a:endParaRPr lang="en-US" sz="1550" dirty="0">
              <a:latin typeface="Arial" panose="020B0604020202020204" pitchFamily="34" charset="0"/>
              <a:cs typeface="Arial" panose="020B0604020202020204" pitchFamily="34" charset="0"/>
            </a:endParaRPr>
          </a:p>
        </p:txBody>
      </p:sp>
      <p:sp>
        <p:nvSpPr>
          <p:cNvPr id="32799" name="Shape 8"/>
          <p:cNvSpPr>
            <a:spLocks noChangeArrowheads="1"/>
          </p:cNvSpPr>
          <p:nvPr/>
        </p:nvSpPr>
        <p:spPr bwMode="auto">
          <a:xfrm>
            <a:off x="5989638" y="21645563"/>
            <a:ext cx="7639050" cy="11112"/>
          </a:xfrm>
          <a:prstGeom prst="roundRect">
            <a:avLst>
              <a:gd name="adj" fmla="val 735431"/>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32800" name="Text 9"/>
          <p:cNvSpPr>
            <a:spLocks noChangeArrowheads="1"/>
          </p:cNvSpPr>
          <p:nvPr/>
        </p:nvSpPr>
        <p:spPr bwMode="auto">
          <a:xfrm>
            <a:off x="5164138" y="22312313"/>
            <a:ext cx="209550" cy="400050"/>
          </a:xfrm>
          <a:prstGeom prst="rect">
            <a:avLst/>
          </a:prstGeom>
          <a:noFill/>
          <a:ln w="9525">
            <a:noFill/>
            <a:miter lim="800000"/>
            <a:headEnd/>
            <a:tailEnd/>
          </a:ln>
        </p:spPr>
        <p:txBody>
          <a:bodyPr wrap="none" lIns="0" tIns="0" rIns="0" bIns="0"/>
          <a:lstStyle/>
          <a:p>
            <a:pPr algn="ctr">
              <a:lnSpc>
                <a:spcPts val="3150"/>
              </a:lnSpc>
            </a:pPr>
            <a:r>
              <a:rPr lang="en-US" sz="7200" b="1">
                <a:solidFill>
                  <a:srgbClr val="47E2D6"/>
                </a:solidFill>
                <a:ea typeface="Unbounded Bold"/>
                <a:cs typeface="Unbounded Bold"/>
              </a:rPr>
              <a:t>3</a:t>
            </a:r>
            <a:endParaRPr lang="en-US" sz="7200">
              <a:solidFill>
                <a:srgbClr val="47E2D6"/>
              </a:solidFill>
            </a:endParaRPr>
          </a:p>
        </p:txBody>
      </p:sp>
      <p:sp>
        <p:nvSpPr>
          <p:cNvPr id="50" name="Text 10"/>
          <p:cNvSpPr/>
          <p:nvPr/>
        </p:nvSpPr>
        <p:spPr>
          <a:xfrm>
            <a:off x="5783263" y="21805900"/>
            <a:ext cx="3692525" cy="312738"/>
          </a:xfrm>
          <a:prstGeom prst="rect">
            <a:avLst/>
          </a:prstGeom>
          <a:noFill/>
          <a:ln/>
        </p:spPr>
        <p:txBody>
          <a:bodyPr wrap="none" lIns="0" tIns="0" rIns="0" bIns="0"/>
          <a:lstStyle/>
          <a:p>
            <a:pPr fontAlgn="auto">
              <a:lnSpc>
                <a:spcPts val="2450"/>
              </a:lnSpc>
              <a:spcBef>
                <a:spcPts val="0"/>
              </a:spcBef>
              <a:spcAft>
                <a:spcPts val="0"/>
              </a:spcAft>
              <a:defRPr/>
            </a:pPr>
            <a:r>
              <a:rPr lang="en-US" sz="1950" b="1" dirty="0">
                <a:latin typeface="Arial" panose="020B0604020202020204" pitchFamily="34" charset="0"/>
                <a:ea typeface="Unbounded Bold" pitchFamily="34" charset="-122"/>
                <a:cs typeface="Arial" panose="020B0604020202020204" pitchFamily="34" charset="0"/>
              </a:rPr>
              <a:t>Collaborative Solutions</a:t>
            </a:r>
            <a:endParaRPr lang="en-US" sz="1950" dirty="0">
              <a:latin typeface="Arial" panose="020B0604020202020204" pitchFamily="34" charset="0"/>
              <a:cs typeface="Arial" panose="020B0604020202020204" pitchFamily="34" charset="0"/>
            </a:endParaRPr>
          </a:p>
        </p:txBody>
      </p:sp>
      <p:sp>
        <p:nvSpPr>
          <p:cNvPr id="32802" name="Text 11"/>
          <p:cNvSpPr>
            <a:spLocks noChangeArrowheads="1"/>
          </p:cNvSpPr>
          <p:nvPr/>
        </p:nvSpPr>
        <p:spPr bwMode="auto">
          <a:xfrm>
            <a:off x="5989638" y="22267863"/>
            <a:ext cx="6650037" cy="960437"/>
          </a:xfrm>
          <a:prstGeom prst="rect">
            <a:avLst/>
          </a:prstGeom>
          <a:noFill/>
          <a:ln w="9525">
            <a:noFill/>
            <a:miter lim="800000"/>
            <a:headEnd/>
            <a:tailEnd/>
          </a:ln>
        </p:spPr>
        <p:txBody>
          <a:bodyPr lIns="0" tIns="0" rIns="0" bIns="0"/>
          <a:lstStyle/>
          <a:p>
            <a:pPr>
              <a:lnSpc>
                <a:spcPts val="2500"/>
              </a:lnSpc>
            </a:pPr>
            <a:r>
              <a:rPr lang="en-US" sz="1500">
                <a:ea typeface="Open Sans"/>
                <a:cs typeface="Open Sans"/>
              </a:rPr>
              <a:t>We work with you to understand your goals and challenges, striving for win-win with the most effective decisions for your web data projects.</a:t>
            </a:r>
            <a:endParaRPr lang="en-US" sz="1500"/>
          </a:p>
        </p:txBody>
      </p:sp>
      <p:sp>
        <p:nvSpPr>
          <p:cNvPr id="52" name="Shape 1"/>
          <p:cNvSpPr/>
          <p:nvPr/>
        </p:nvSpPr>
        <p:spPr>
          <a:xfrm>
            <a:off x="1593850" y="18671733"/>
            <a:ext cx="139720" cy="4566761"/>
          </a:xfrm>
          <a:prstGeom prst="roundRect">
            <a:avLst>
              <a:gd name="adj" fmla="val 374668"/>
            </a:avLst>
          </a:prstGeom>
          <a:gradFill flip="none" rotWithShape="1">
            <a:gsLst>
              <a:gs pos="0">
                <a:srgbClr val="01A4FF"/>
              </a:gs>
              <a:gs pos="100000">
                <a:srgbClr val="65FF4D">
                  <a:lumMod val="96000"/>
                  <a:lumOff val="4000"/>
                </a:srgbClr>
              </a:gs>
            </a:gsLst>
            <a:path path="circle">
              <a:fillToRect r="100000" b="100000"/>
            </a:path>
            <a:tileRect l="-100000" t="-100000"/>
          </a:gradFill>
          <a:ln/>
        </p:spPr>
      </p:sp>
      <p:sp>
        <p:nvSpPr>
          <p:cNvPr id="32806" name="Shape 2"/>
          <p:cNvSpPr>
            <a:spLocks noChangeArrowheads="1"/>
          </p:cNvSpPr>
          <p:nvPr/>
        </p:nvSpPr>
        <p:spPr bwMode="auto">
          <a:xfrm>
            <a:off x="1928813" y="19013488"/>
            <a:ext cx="1350962" cy="63500"/>
          </a:xfrm>
          <a:prstGeom prst="roundRect">
            <a:avLst>
              <a:gd name="adj" fmla="val 374667"/>
            </a:avLst>
          </a:prstGeom>
          <a:gradFill rotWithShape="0">
            <a:gsLst>
              <a:gs pos="0">
                <a:srgbClr val="0BA8FF"/>
              </a:gs>
              <a:gs pos="100000">
                <a:srgbClr val="65FF4D"/>
              </a:gs>
            </a:gsLst>
            <a:lin ang="2700000" scaled="1"/>
          </a:gradFill>
          <a:ln w="9525">
            <a:noFill/>
            <a:round/>
            <a:headEnd/>
            <a:tailEnd/>
          </a:ln>
        </p:spPr>
        <p:txBody>
          <a:bodyPr/>
          <a:lstStyle/>
          <a:p>
            <a:endParaRPr lang="ru-RU"/>
          </a:p>
        </p:txBody>
      </p:sp>
      <p:sp>
        <p:nvSpPr>
          <p:cNvPr id="32807" name="Text 12"/>
          <p:cNvSpPr>
            <a:spLocks noChangeArrowheads="1"/>
          </p:cNvSpPr>
          <p:nvPr/>
        </p:nvSpPr>
        <p:spPr bwMode="auto">
          <a:xfrm>
            <a:off x="1593850" y="22883813"/>
            <a:ext cx="257175" cy="304800"/>
          </a:xfrm>
          <a:prstGeom prst="rect">
            <a:avLst/>
          </a:prstGeom>
          <a:noFill/>
          <a:ln w="9525">
            <a:noFill/>
            <a:miter lim="800000"/>
            <a:headEnd/>
            <a:tailEnd/>
          </a:ln>
        </p:spPr>
        <p:txBody>
          <a:bodyPr wrap="none" lIns="0" tIns="0" rIns="0" bIns="0"/>
          <a:lstStyle/>
          <a:p>
            <a:pPr algn="ctr">
              <a:lnSpc>
                <a:spcPts val="2400"/>
              </a:lnSpc>
            </a:pPr>
            <a:endParaRPr lang="en-US" sz="2400"/>
          </a:p>
        </p:txBody>
      </p:sp>
      <p:sp>
        <p:nvSpPr>
          <p:cNvPr id="32808" name="Shape 8"/>
          <p:cNvSpPr>
            <a:spLocks noChangeArrowheads="1"/>
          </p:cNvSpPr>
          <p:nvPr/>
        </p:nvSpPr>
        <p:spPr bwMode="auto">
          <a:xfrm>
            <a:off x="5875338" y="19927888"/>
            <a:ext cx="7639050" cy="11112"/>
          </a:xfrm>
          <a:prstGeom prst="roundRect">
            <a:avLst>
              <a:gd name="adj" fmla="val 735431"/>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32809" name="Shape 2"/>
          <p:cNvSpPr>
            <a:spLocks noChangeArrowheads="1"/>
          </p:cNvSpPr>
          <p:nvPr/>
        </p:nvSpPr>
        <p:spPr bwMode="auto">
          <a:xfrm flipV="1">
            <a:off x="1924050" y="20627975"/>
            <a:ext cx="1855788" cy="44450"/>
          </a:xfrm>
          <a:prstGeom prst="roundRect">
            <a:avLst>
              <a:gd name="adj" fmla="val 374667"/>
            </a:avLst>
          </a:prstGeom>
          <a:gradFill rotWithShape="0">
            <a:gsLst>
              <a:gs pos="0">
                <a:srgbClr val="0BA8FF"/>
              </a:gs>
              <a:gs pos="100000">
                <a:srgbClr val="65FF4D"/>
              </a:gs>
            </a:gsLst>
            <a:lin ang="2700000" scaled="1"/>
          </a:gradFill>
          <a:ln w="9525">
            <a:noFill/>
            <a:round/>
            <a:headEnd/>
            <a:tailEnd/>
          </a:ln>
        </p:spPr>
        <p:txBody>
          <a:bodyPr/>
          <a:lstStyle/>
          <a:p>
            <a:endParaRPr lang="ru-RU"/>
          </a:p>
        </p:txBody>
      </p:sp>
      <p:sp>
        <p:nvSpPr>
          <p:cNvPr id="32810" name="Shape 2"/>
          <p:cNvSpPr>
            <a:spLocks noChangeArrowheads="1"/>
          </p:cNvSpPr>
          <p:nvPr/>
        </p:nvSpPr>
        <p:spPr bwMode="auto">
          <a:xfrm flipV="1">
            <a:off x="1885950" y="22312313"/>
            <a:ext cx="2897188" cy="46037"/>
          </a:xfrm>
          <a:prstGeom prst="roundRect">
            <a:avLst>
              <a:gd name="adj" fmla="val 374667"/>
            </a:avLst>
          </a:prstGeom>
          <a:gradFill rotWithShape="0">
            <a:gsLst>
              <a:gs pos="0">
                <a:srgbClr val="0BA8FF"/>
              </a:gs>
              <a:gs pos="100000">
                <a:srgbClr val="65FF4D"/>
              </a:gs>
            </a:gsLst>
            <a:lin ang="2700000" scaled="1"/>
          </a:gradFill>
          <a:ln w="9525">
            <a:noFill/>
            <a:round/>
            <a:headEnd/>
            <a:tailEnd/>
          </a:ln>
        </p:spPr>
        <p:txBody>
          <a:bodyPr/>
          <a:lstStyle/>
          <a:p>
            <a:endParaRPr lang="ru-RU"/>
          </a:p>
        </p:txBody>
      </p:sp>
      <p:sp>
        <p:nvSpPr>
          <p:cNvPr id="32811" name="Text 0"/>
          <p:cNvSpPr>
            <a:spLocks noChangeArrowheads="1"/>
          </p:cNvSpPr>
          <p:nvPr/>
        </p:nvSpPr>
        <p:spPr bwMode="auto">
          <a:xfrm>
            <a:off x="508000" y="9418638"/>
            <a:ext cx="12655550" cy="1279525"/>
          </a:xfrm>
          <a:prstGeom prst="rect">
            <a:avLst/>
          </a:prstGeom>
          <a:noFill/>
          <a:ln w="9525">
            <a:noFill/>
            <a:miter lim="800000"/>
            <a:headEnd/>
            <a:tailEnd/>
          </a:ln>
        </p:spPr>
        <p:txBody>
          <a:bodyPr lIns="0" tIns="0" rIns="0" bIns="0"/>
          <a:lstStyle/>
          <a:p>
            <a:pPr>
              <a:lnSpc>
                <a:spcPts val="5000"/>
              </a:lnSpc>
            </a:pPr>
            <a:r>
              <a:rPr lang="en-US" sz="4000" b="1">
                <a:ea typeface="Unbounded Bold"/>
                <a:cs typeface="Unbounded Bold"/>
              </a:rPr>
              <a:t>Focus: Proxy Settings and Performance</a:t>
            </a:r>
            <a:endParaRPr lang="en-US" sz="4000"/>
          </a:p>
        </p:txBody>
      </p:sp>
      <p:pic>
        <p:nvPicPr>
          <p:cNvPr id="32812" name="Рисунок 2"/>
          <p:cNvPicPr>
            <a:picLocks noChangeAspect="1"/>
          </p:cNvPicPr>
          <p:nvPr/>
        </p:nvPicPr>
        <p:blipFill>
          <a:blip r:embed="rId4"/>
          <a:srcRect/>
          <a:stretch>
            <a:fillRect/>
          </a:stretch>
        </p:blipFill>
        <p:spPr bwMode="auto">
          <a:xfrm>
            <a:off x="-2271713" y="2100263"/>
            <a:ext cx="7915276" cy="4760912"/>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pPr>
              <a:defRPr/>
            </a:pPr>
            <a:fld id="{A8B15B40-EE2E-408C-874D-B3621EAF170E}" type="slidenum">
              <a:rPr lang="ru-RU" smtClean="0"/>
              <a:pPr>
                <a:defRPr/>
              </a:pPr>
              <a:t>18</a:t>
            </a:fld>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0" y="3027363"/>
            <a:ext cx="13716000" cy="544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700">
              <a:latin typeface="Arial" panose="020B0604020202020204" pitchFamily="34" charset="0"/>
              <a:cs typeface="Arial" panose="020B0604020202020204" pitchFamily="34" charset="0"/>
            </a:endParaRPr>
          </a:p>
        </p:txBody>
      </p:sp>
      <p:sp>
        <p:nvSpPr>
          <p:cNvPr id="33794" name="Text 0"/>
          <p:cNvSpPr>
            <a:spLocks noChangeArrowheads="1"/>
          </p:cNvSpPr>
          <p:nvPr/>
        </p:nvSpPr>
        <p:spPr bwMode="auto">
          <a:xfrm>
            <a:off x="1573213" y="15228888"/>
            <a:ext cx="8662987" cy="744537"/>
          </a:xfrm>
          <a:prstGeom prst="rect">
            <a:avLst/>
          </a:prstGeom>
          <a:noFill/>
          <a:ln w="9525">
            <a:noFill/>
            <a:miter lim="800000"/>
            <a:headEnd/>
            <a:tailEnd/>
          </a:ln>
        </p:spPr>
        <p:txBody>
          <a:bodyPr lIns="0" tIns="0" rIns="0" bIns="0"/>
          <a:lstStyle/>
          <a:p>
            <a:pPr>
              <a:lnSpc>
                <a:spcPts val="5550"/>
              </a:lnSpc>
            </a:pPr>
            <a:r>
              <a:rPr lang="en-US" sz="4800" b="1">
                <a:ea typeface="Unbounded Bold"/>
                <a:cs typeface="Unbounded Bold"/>
              </a:rPr>
              <a:t>Join Astro's Community</a:t>
            </a:r>
            <a:endParaRPr lang="en-US" sz="4800"/>
          </a:p>
        </p:txBody>
      </p:sp>
      <p:pic>
        <p:nvPicPr>
          <p:cNvPr id="33795" name="Рисунок 6"/>
          <p:cNvPicPr>
            <a:picLocks noChangeAspect="1"/>
          </p:cNvPicPr>
          <p:nvPr/>
        </p:nvPicPr>
        <p:blipFill>
          <a:blip r:embed="rId2"/>
          <a:srcRect b="31535"/>
          <a:stretch>
            <a:fillRect/>
          </a:stretch>
        </p:blipFill>
        <p:spPr bwMode="auto">
          <a:xfrm>
            <a:off x="0" y="0"/>
            <a:ext cx="13716000" cy="4044950"/>
          </a:xfrm>
          <a:prstGeom prst="rect">
            <a:avLst/>
          </a:prstGeom>
          <a:noFill/>
          <a:ln w="9525">
            <a:noFill/>
            <a:miter lim="800000"/>
            <a:headEnd/>
            <a:tailEnd/>
          </a:ln>
        </p:spPr>
      </p:pic>
      <p:pic>
        <p:nvPicPr>
          <p:cNvPr id="33796" name="Рисунок 7"/>
          <p:cNvPicPr>
            <a:picLocks noChangeAspect="1"/>
          </p:cNvPicPr>
          <p:nvPr/>
        </p:nvPicPr>
        <p:blipFill>
          <a:blip r:embed="rId3"/>
          <a:srcRect/>
          <a:stretch>
            <a:fillRect/>
          </a:stretch>
        </p:blipFill>
        <p:spPr bwMode="auto">
          <a:xfrm>
            <a:off x="1360488" y="16527463"/>
            <a:ext cx="839787" cy="838200"/>
          </a:xfrm>
          <a:prstGeom prst="rect">
            <a:avLst/>
          </a:prstGeom>
          <a:noFill/>
          <a:ln w="9525">
            <a:noFill/>
            <a:miter lim="800000"/>
            <a:headEnd/>
            <a:tailEnd/>
          </a:ln>
        </p:spPr>
      </p:pic>
      <p:pic>
        <p:nvPicPr>
          <p:cNvPr id="33797" name="Рисунок 8"/>
          <p:cNvPicPr>
            <a:picLocks noChangeAspect="1"/>
          </p:cNvPicPr>
          <p:nvPr/>
        </p:nvPicPr>
        <p:blipFill>
          <a:blip r:embed="rId4"/>
          <a:srcRect/>
          <a:stretch>
            <a:fillRect/>
          </a:stretch>
        </p:blipFill>
        <p:spPr bwMode="auto">
          <a:xfrm>
            <a:off x="6165850" y="16603663"/>
            <a:ext cx="839788" cy="839787"/>
          </a:xfrm>
          <a:prstGeom prst="rect">
            <a:avLst/>
          </a:prstGeom>
          <a:noFill/>
          <a:ln w="9525">
            <a:noFill/>
            <a:miter lim="800000"/>
            <a:headEnd/>
            <a:tailEnd/>
          </a:ln>
        </p:spPr>
      </p:pic>
      <p:sp>
        <p:nvSpPr>
          <p:cNvPr id="33798" name="Text 0"/>
          <p:cNvSpPr>
            <a:spLocks noChangeArrowheads="1"/>
          </p:cNvSpPr>
          <p:nvPr/>
        </p:nvSpPr>
        <p:spPr bwMode="auto">
          <a:xfrm>
            <a:off x="2797175" y="16621125"/>
            <a:ext cx="6781800" cy="744538"/>
          </a:xfrm>
          <a:prstGeom prst="rect">
            <a:avLst/>
          </a:prstGeom>
          <a:noFill/>
          <a:ln w="9525">
            <a:noFill/>
            <a:miter lim="800000"/>
            <a:headEnd/>
            <a:tailEnd/>
          </a:ln>
        </p:spPr>
        <p:txBody>
          <a:bodyPr lIns="0" tIns="0" rIns="0" bIns="0"/>
          <a:lstStyle/>
          <a:p>
            <a:pPr>
              <a:lnSpc>
                <a:spcPts val="5550"/>
              </a:lnSpc>
            </a:pPr>
            <a:r>
              <a:rPr lang="en-US" sz="2800" b="1">
                <a:ea typeface="Unbounded Bold"/>
                <a:cs typeface="Unbounded Bold"/>
                <a:hlinkClick r:id="rId5"/>
              </a:rPr>
              <a:t>Our telegram</a:t>
            </a:r>
            <a:endParaRPr lang="en-US" sz="2800"/>
          </a:p>
        </p:txBody>
      </p:sp>
      <p:sp>
        <p:nvSpPr>
          <p:cNvPr id="33799" name="Text 0"/>
          <p:cNvSpPr>
            <a:spLocks noChangeArrowheads="1"/>
          </p:cNvSpPr>
          <p:nvPr/>
        </p:nvSpPr>
        <p:spPr bwMode="auto">
          <a:xfrm>
            <a:off x="7604125" y="16651288"/>
            <a:ext cx="6780213" cy="744537"/>
          </a:xfrm>
          <a:prstGeom prst="rect">
            <a:avLst/>
          </a:prstGeom>
          <a:noFill/>
          <a:ln w="9525">
            <a:noFill/>
            <a:miter lim="800000"/>
            <a:headEnd/>
            <a:tailEnd/>
          </a:ln>
        </p:spPr>
        <p:txBody>
          <a:bodyPr lIns="0" tIns="0" rIns="0" bIns="0"/>
          <a:lstStyle/>
          <a:p>
            <a:pPr>
              <a:lnSpc>
                <a:spcPts val="5550"/>
              </a:lnSpc>
            </a:pPr>
            <a:r>
              <a:rPr lang="en-US" sz="2800" b="1">
                <a:ea typeface="Unbounded Bold"/>
                <a:cs typeface="Unbounded Bold"/>
                <a:hlinkClick r:id="rId6"/>
              </a:rPr>
              <a:t>Our facebook</a:t>
            </a:r>
            <a:endParaRPr lang="en-US" sz="2800"/>
          </a:p>
        </p:txBody>
      </p:sp>
      <p:sp>
        <p:nvSpPr>
          <p:cNvPr id="33800" name="Text 0"/>
          <p:cNvSpPr>
            <a:spLocks noChangeArrowheads="1"/>
          </p:cNvSpPr>
          <p:nvPr/>
        </p:nvSpPr>
        <p:spPr bwMode="auto">
          <a:xfrm>
            <a:off x="1316038" y="9304338"/>
            <a:ext cx="6780212" cy="746125"/>
          </a:xfrm>
          <a:prstGeom prst="rect">
            <a:avLst/>
          </a:prstGeom>
          <a:noFill/>
          <a:ln w="9525">
            <a:noFill/>
            <a:miter lim="800000"/>
            <a:headEnd/>
            <a:tailEnd/>
          </a:ln>
        </p:spPr>
        <p:txBody>
          <a:bodyPr lIns="0" tIns="0" rIns="0" bIns="0"/>
          <a:lstStyle/>
          <a:p>
            <a:pPr>
              <a:lnSpc>
                <a:spcPts val="5550"/>
              </a:lnSpc>
            </a:pPr>
            <a:r>
              <a:rPr lang="en-US" sz="4800" b="1">
                <a:ea typeface="Unbounded Bold"/>
                <a:cs typeface="Unbounded Bold"/>
              </a:rPr>
              <a:t>Support</a:t>
            </a:r>
            <a:endParaRPr lang="en-US" sz="4800"/>
          </a:p>
        </p:txBody>
      </p:sp>
      <p:sp>
        <p:nvSpPr>
          <p:cNvPr id="33801" name="Text 0"/>
          <p:cNvSpPr>
            <a:spLocks noChangeArrowheads="1"/>
          </p:cNvSpPr>
          <p:nvPr/>
        </p:nvSpPr>
        <p:spPr bwMode="auto">
          <a:xfrm>
            <a:off x="2797175" y="10779125"/>
            <a:ext cx="6781800" cy="744538"/>
          </a:xfrm>
          <a:prstGeom prst="rect">
            <a:avLst/>
          </a:prstGeom>
          <a:noFill/>
          <a:ln w="9525">
            <a:noFill/>
            <a:miter lim="800000"/>
            <a:headEnd/>
            <a:tailEnd/>
          </a:ln>
        </p:spPr>
        <p:txBody>
          <a:bodyPr lIns="0" tIns="0" rIns="0" bIns="0"/>
          <a:lstStyle/>
          <a:p>
            <a:pPr>
              <a:lnSpc>
                <a:spcPts val="5550"/>
              </a:lnSpc>
            </a:pPr>
            <a:r>
              <a:rPr lang="en-US" sz="2800" b="1">
                <a:ea typeface="Unbounded Bold"/>
                <a:cs typeface="Unbounded Bold"/>
              </a:rPr>
              <a:t>Via telegram</a:t>
            </a:r>
            <a:endParaRPr lang="en-US" sz="2800"/>
          </a:p>
        </p:txBody>
      </p:sp>
      <p:sp>
        <p:nvSpPr>
          <p:cNvPr id="33802" name="Text 0"/>
          <p:cNvSpPr>
            <a:spLocks noChangeArrowheads="1"/>
          </p:cNvSpPr>
          <p:nvPr/>
        </p:nvSpPr>
        <p:spPr bwMode="auto">
          <a:xfrm>
            <a:off x="2797175" y="11866563"/>
            <a:ext cx="6781800" cy="744537"/>
          </a:xfrm>
          <a:prstGeom prst="rect">
            <a:avLst/>
          </a:prstGeom>
          <a:noFill/>
          <a:ln w="9525">
            <a:noFill/>
            <a:miter lim="800000"/>
            <a:headEnd/>
            <a:tailEnd/>
          </a:ln>
        </p:spPr>
        <p:txBody>
          <a:bodyPr lIns="0" tIns="0" rIns="0" bIns="0"/>
          <a:lstStyle/>
          <a:p>
            <a:pPr>
              <a:lnSpc>
                <a:spcPts val="5550"/>
              </a:lnSpc>
            </a:pPr>
            <a:r>
              <a:rPr lang="en-US" sz="2800" b="1">
                <a:ea typeface="Unbounded Bold"/>
                <a:cs typeface="Unbounded Bold"/>
              </a:rPr>
              <a:t>Via whatsapp</a:t>
            </a:r>
            <a:endParaRPr lang="en-US" sz="2800"/>
          </a:p>
        </p:txBody>
      </p:sp>
      <p:sp>
        <p:nvSpPr>
          <p:cNvPr id="33803" name="Text 0"/>
          <p:cNvSpPr>
            <a:spLocks noChangeArrowheads="1"/>
          </p:cNvSpPr>
          <p:nvPr/>
        </p:nvSpPr>
        <p:spPr bwMode="auto">
          <a:xfrm>
            <a:off x="2797175" y="13004800"/>
            <a:ext cx="6781800" cy="744538"/>
          </a:xfrm>
          <a:prstGeom prst="rect">
            <a:avLst/>
          </a:prstGeom>
          <a:noFill/>
          <a:ln w="9525">
            <a:noFill/>
            <a:miter lim="800000"/>
            <a:headEnd/>
            <a:tailEnd/>
          </a:ln>
        </p:spPr>
        <p:txBody>
          <a:bodyPr lIns="0" tIns="0" rIns="0" bIns="0"/>
          <a:lstStyle/>
          <a:p>
            <a:pPr>
              <a:lnSpc>
                <a:spcPts val="5550"/>
              </a:lnSpc>
            </a:pPr>
            <a:r>
              <a:rPr lang="en-US" sz="2800" b="1">
                <a:ea typeface="Unbounded Bold"/>
                <a:cs typeface="Unbounded Bold"/>
              </a:rPr>
              <a:t>Via facebook</a:t>
            </a:r>
            <a:endParaRPr lang="en-US" sz="2800"/>
          </a:p>
        </p:txBody>
      </p:sp>
      <p:sp>
        <p:nvSpPr>
          <p:cNvPr id="33804" name="Text 0"/>
          <p:cNvSpPr>
            <a:spLocks noChangeArrowheads="1"/>
          </p:cNvSpPr>
          <p:nvPr/>
        </p:nvSpPr>
        <p:spPr bwMode="auto">
          <a:xfrm>
            <a:off x="7481888" y="10833100"/>
            <a:ext cx="6780212" cy="744538"/>
          </a:xfrm>
          <a:prstGeom prst="rect">
            <a:avLst/>
          </a:prstGeom>
          <a:noFill/>
          <a:ln w="9525">
            <a:noFill/>
            <a:miter lim="800000"/>
            <a:headEnd/>
            <a:tailEnd/>
          </a:ln>
        </p:spPr>
        <p:txBody>
          <a:bodyPr lIns="0" tIns="0" rIns="0" bIns="0"/>
          <a:lstStyle/>
          <a:p>
            <a:pPr>
              <a:lnSpc>
                <a:spcPts val="5550"/>
              </a:lnSpc>
            </a:pPr>
            <a:r>
              <a:rPr lang="en-US" sz="2800" b="1">
                <a:ea typeface="Unbounded Bold"/>
                <a:cs typeface="Unbounded Bold"/>
              </a:rPr>
              <a:t>Via instagram</a:t>
            </a:r>
            <a:endParaRPr lang="en-US" sz="2800"/>
          </a:p>
        </p:txBody>
      </p:sp>
      <p:pic>
        <p:nvPicPr>
          <p:cNvPr id="33805" name="Рисунок 18"/>
          <p:cNvPicPr>
            <a:picLocks noChangeAspect="1"/>
          </p:cNvPicPr>
          <p:nvPr/>
        </p:nvPicPr>
        <p:blipFill>
          <a:blip r:embed="rId3"/>
          <a:srcRect/>
          <a:stretch>
            <a:fillRect/>
          </a:stretch>
        </p:blipFill>
        <p:spPr bwMode="auto">
          <a:xfrm>
            <a:off x="1474788" y="10771188"/>
            <a:ext cx="839787" cy="839787"/>
          </a:xfrm>
          <a:prstGeom prst="rect">
            <a:avLst/>
          </a:prstGeom>
          <a:noFill/>
          <a:ln w="9525">
            <a:noFill/>
            <a:miter lim="800000"/>
            <a:headEnd/>
            <a:tailEnd/>
          </a:ln>
        </p:spPr>
      </p:pic>
      <p:pic>
        <p:nvPicPr>
          <p:cNvPr id="33806" name="Рисунок 19"/>
          <p:cNvPicPr>
            <a:picLocks noChangeAspect="1"/>
          </p:cNvPicPr>
          <p:nvPr/>
        </p:nvPicPr>
        <p:blipFill>
          <a:blip r:embed="rId4"/>
          <a:srcRect/>
          <a:stretch>
            <a:fillRect/>
          </a:stretch>
        </p:blipFill>
        <p:spPr bwMode="auto">
          <a:xfrm>
            <a:off x="1474788" y="12873038"/>
            <a:ext cx="839787" cy="839787"/>
          </a:xfrm>
          <a:prstGeom prst="rect">
            <a:avLst/>
          </a:prstGeom>
          <a:noFill/>
          <a:ln w="9525">
            <a:noFill/>
            <a:miter lim="800000"/>
            <a:headEnd/>
            <a:tailEnd/>
          </a:ln>
        </p:spPr>
      </p:pic>
      <p:pic>
        <p:nvPicPr>
          <p:cNvPr id="33807" name="Рисунок 20"/>
          <p:cNvPicPr>
            <a:picLocks noChangeAspect="1"/>
          </p:cNvPicPr>
          <p:nvPr/>
        </p:nvPicPr>
        <p:blipFill>
          <a:blip r:embed="rId7"/>
          <a:srcRect/>
          <a:stretch>
            <a:fillRect/>
          </a:stretch>
        </p:blipFill>
        <p:spPr bwMode="auto">
          <a:xfrm>
            <a:off x="1474788" y="11807825"/>
            <a:ext cx="839787" cy="869950"/>
          </a:xfrm>
          <a:prstGeom prst="rect">
            <a:avLst/>
          </a:prstGeom>
          <a:noFill/>
          <a:ln w="9525">
            <a:noFill/>
            <a:miter lim="800000"/>
            <a:headEnd/>
            <a:tailEnd/>
          </a:ln>
        </p:spPr>
      </p:pic>
      <p:pic>
        <p:nvPicPr>
          <p:cNvPr id="33808" name="Рисунок 21"/>
          <p:cNvPicPr>
            <a:picLocks noChangeAspect="1"/>
          </p:cNvPicPr>
          <p:nvPr/>
        </p:nvPicPr>
        <p:blipFill>
          <a:blip r:embed="rId8"/>
          <a:srcRect/>
          <a:stretch>
            <a:fillRect/>
          </a:stretch>
        </p:blipFill>
        <p:spPr bwMode="auto">
          <a:xfrm>
            <a:off x="6165850" y="10766425"/>
            <a:ext cx="823913" cy="823913"/>
          </a:xfrm>
          <a:prstGeom prst="rect">
            <a:avLst/>
          </a:prstGeom>
          <a:noFill/>
          <a:ln w="9525">
            <a:noFill/>
            <a:miter lim="800000"/>
            <a:headEnd/>
            <a:tailEnd/>
          </a:ln>
        </p:spPr>
      </p:pic>
      <p:pic>
        <p:nvPicPr>
          <p:cNvPr id="33809" name="Рисунок 22"/>
          <p:cNvPicPr>
            <a:picLocks noChangeAspect="1"/>
          </p:cNvPicPr>
          <p:nvPr/>
        </p:nvPicPr>
        <p:blipFill>
          <a:blip r:embed="rId9"/>
          <a:srcRect/>
          <a:stretch>
            <a:fillRect/>
          </a:stretch>
        </p:blipFill>
        <p:spPr bwMode="auto">
          <a:xfrm>
            <a:off x="6165850" y="11971338"/>
            <a:ext cx="823913" cy="823912"/>
          </a:xfrm>
          <a:prstGeom prst="rect">
            <a:avLst/>
          </a:prstGeom>
          <a:noFill/>
          <a:ln w="9525">
            <a:noFill/>
            <a:miter lim="800000"/>
            <a:headEnd/>
            <a:tailEnd/>
          </a:ln>
        </p:spPr>
      </p:pic>
      <p:sp>
        <p:nvSpPr>
          <p:cNvPr id="33810" name="Text 0"/>
          <p:cNvSpPr>
            <a:spLocks noChangeArrowheads="1"/>
          </p:cNvSpPr>
          <p:nvPr/>
        </p:nvSpPr>
        <p:spPr bwMode="auto">
          <a:xfrm>
            <a:off x="7473950" y="11985625"/>
            <a:ext cx="6780213" cy="744538"/>
          </a:xfrm>
          <a:prstGeom prst="rect">
            <a:avLst/>
          </a:prstGeom>
          <a:noFill/>
          <a:ln w="9525">
            <a:noFill/>
            <a:miter lim="800000"/>
            <a:headEnd/>
            <a:tailEnd/>
          </a:ln>
        </p:spPr>
        <p:txBody>
          <a:bodyPr lIns="0" tIns="0" rIns="0" bIns="0"/>
          <a:lstStyle/>
          <a:p>
            <a:pPr>
              <a:lnSpc>
                <a:spcPts val="5550"/>
              </a:lnSpc>
            </a:pPr>
            <a:r>
              <a:rPr lang="en-US" sz="2800" b="1">
                <a:ea typeface="Unbounded Bold"/>
                <a:cs typeface="Unbounded Bold"/>
                <a:hlinkClick r:id="rId10"/>
              </a:rPr>
              <a:t>support@astroproxy.com</a:t>
            </a:r>
            <a:r>
              <a:rPr lang="en-US" sz="2800" b="1">
                <a:ea typeface="Unbounded Bold"/>
                <a:cs typeface="Unbounded Bold"/>
              </a:rPr>
              <a:t> </a:t>
            </a:r>
            <a:endParaRPr lang="en-US" sz="2800"/>
          </a:p>
        </p:txBody>
      </p:sp>
      <p:sp>
        <p:nvSpPr>
          <p:cNvPr id="33811" name="Прямоугольник 24"/>
          <p:cNvSpPr>
            <a:spLocks noChangeArrowheads="1"/>
          </p:cNvSpPr>
          <p:nvPr/>
        </p:nvSpPr>
        <p:spPr bwMode="auto">
          <a:xfrm>
            <a:off x="925513" y="4616450"/>
            <a:ext cx="12790487" cy="3378200"/>
          </a:xfrm>
          <a:prstGeom prst="rect">
            <a:avLst/>
          </a:prstGeom>
          <a:noFill/>
          <a:ln w="9525">
            <a:noFill/>
            <a:miter lim="800000"/>
            <a:headEnd/>
            <a:tailEnd/>
          </a:ln>
        </p:spPr>
        <p:txBody>
          <a:bodyPr>
            <a:spAutoFit/>
          </a:bodyPr>
          <a:lstStyle/>
          <a:p>
            <a:r>
              <a:rPr lang="en-US" sz="2400"/>
              <a:t>As we have stepped into 2025, we eagerly anticipate further growth through expanded partnerships and making an even more significant global impact. </a:t>
            </a:r>
            <a:r>
              <a:rPr lang="ru-RU" sz="2400"/>
              <a:t/>
            </a:r>
            <a:br>
              <a:rPr lang="ru-RU" sz="2400"/>
            </a:br>
            <a:r>
              <a:rPr lang="ru-RU" sz="2400"/>
              <a:t/>
            </a:r>
            <a:br>
              <a:rPr lang="ru-RU" sz="2400"/>
            </a:br>
            <a:r>
              <a:rPr lang="en-US" sz="2400"/>
              <a:t>Public web data serves as the cornerstone of today's digital landscape, and we remain steadfast in our commitment to ensuring its accessibility where it counts—driving market competition, enhancing public welfare, advancing vital research, all for the betterment of society. We consider this our responsibility.</a:t>
            </a:r>
            <a:r>
              <a:rPr lang="ru-RU" sz="2400"/>
              <a:t/>
            </a:r>
            <a:br>
              <a:rPr lang="ru-RU" sz="2400"/>
            </a:br>
            <a:endParaRPr lang="ru-RU" sz="2400"/>
          </a:p>
          <a:p>
            <a:r>
              <a:rPr lang="en-US" sz="2400"/>
              <a:t>Feel free to get in touch with Astro team.</a:t>
            </a:r>
            <a:endParaRPr lang="ru-RU" sz="2400"/>
          </a:p>
        </p:txBody>
      </p:sp>
      <p:sp>
        <p:nvSpPr>
          <p:cNvPr id="2" name="Номер слайда 1"/>
          <p:cNvSpPr>
            <a:spLocks noGrp="1"/>
          </p:cNvSpPr>
          <p:nvPr>
            <p:ph type="sldNum" sz="quarter" idx="12"/>
          </p:nvPr>
        </p:nvSpPr>
        <p:spPr/>
        <p:txBody>
          <a:bodyPr/>
          <a:lstStyle/>
          <a:p>
            <a:pPr>
              <a:defRPr/>
            </a:pPr>
            <a:fld id="{1D708CA0-682F-4B12-9543-737E313068FD}" type="slidenum">
              <a:rPr lang="ru-RU" smtClean="0"/>
              <a:pPr>
                <a:defRPr/>
              </a:pPr>
              <a:t>19</a:t>
            </a:fld>
            <a:endParaRPr lang="ru-RU" dirty="0"/>
          </a:p>
        </p:txBody>
      </p:sp>
      <p:pic>
        <p:nvPicPr>
          <p:cNvPr id="33813" name="Picture 5" descr="astro-logo-color"/>
          <p:cNvPicPr>
            <a:picLocks noChangeAspect="1" noChangeArrowheads="1"/>
          </p:cNvPicPr>
          <p:nvPr/>
        </p:nvPicPr>
        <p:blipFill>
          <a:blip r:embed="rId11"/>
          <a:srcRect/>
          <a:stretch>
            <a:fillRect/>
          </a:stretch>
        </p:blipFill>
        <p:spPr bwMode="auto">
          <a:xfrm>
            <a:off x="598488" y="20480338"/>
            <a:ext cx="12660312" cy="2246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924D459-6817-4858-AF1C-A48FF3D30312}" type="slidenum">
              <a:rPr lang="ru-RU" smtClean="0"/>
              <a:pPr>
                <a:defRPr/>
              </a:pPr>
              <a:t>2</a:t>
            </a:fld>
            <a:endParaRPr lang="ru-RU" dirty="0"/>
          </a:p>
        </p:txBody>
      </p:sp>
      <p:sp>
        <p:nvSpPr>
          <p:cNvPr id="166" name="Shape 2"/>
          <p:cNvSpPr>
            <a:spLocks noChangeArrowheads="1"/>
          </p:cNvSpPr>
          <p:nvPr/>
        </p:nvSpPr>
        <p:spPr bwMode="auto">
          <a:xfrm flipV="1">
            <a:off x="921056" y="487331"/>
            <a:ext cx="11980863" cy="1620637"/>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167" name="Прямоугольник 166"/>
          <p:cNvSpPr/>
          <p:nvPr/>
        </p:nvSpPr>
        <p:spPr>
          <a:xfrm>
            <a:off x="368762" y="3488662"/>
            <a:ext cx="3914080" cy="854080"/>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Introduction: </a:t>
            </a:r>
            <a:r>
              <a:rPr lang="en-US" sz="1650" b="1" dirty="0">
                <a:latin typeface="Arial" panose="020B0604020202020204" pitchFamily="34" charset="0"/>
                <a:ea typeface="Calibri" panose="020F0502020204030204" pitchFamily="34" charset="0"/>
                <a:cs typeface="Arial" panose="020B0604020202020204" pitchFamily="34" charset="0"/>
              </a:rPr>
              <a:t>Empowering Innovation with Public Data</a:t>
            </a:r>
          </a:p>
        </p:txBody>
      </p:sp>
      <p:sp>
        <p:nvSpPr>
          <p:cNvPr id="168" name="Прямоугольник 167"/>
          <p:cNvSpPr/>
          <p:nvPr/>
        </p:nvSpPr>
        <p:spPr>
          <a:xfrm>
            <a:off x="4873387" y="3492018"/>
            <a:ext cx="2977538" cy="2099293"/>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dirty="0" smtClean="0">
                <a:latin typeface="Arial" panose="020B0604020202020204" pitchFamily="34" charset="0"/>
                <a:ea typeface="Calibri" panose="020F0502020204030204" pitchFamily="34" charset="0"/>
                <a:cs typeface="Arial" panose="020B0604020202020204" pitchFamily="34" charset="0"/>
              </a:rPr>
              <a:t>Astro </a:t>
            </a:r>
            <a:r>
              <a:rPr lang="en-US" sz="1650" dirty="0">
                <a:latin typeface="Arial" panose="020B0604020202020204" pitchFamily="34" charset="0"/>
                <a:ea typeface="Calibri" panose="020F0502020204030204" pitchFamily="34" charset="0"/>
                <a:cs typeface="Arial" panose="020B0604020202020204" pitchFamily="34" charset="0"/>
              </a:rPr>
              <a:t>Services: for the </a:t>
            </a:r>
            <a:r>
              <a:rPr lang="en-US" sz="1650" b="1" dirty="0">
                <a:latin typeface="Arial" panose="020B0604020202020204" pitchFamily="34" charset="0"/>
                <a:ea typeface="Calibri" panose="020F0502020204030204" pitchFamily="34" charset="0"/>
                <a:cs typeface="Arial" panose="020B0604020202020204" pitchFamily="34" charset="0"/>
              </a:rPr>
              <a:t>Best Data Collection Experience</a:t>
            </a:r>
          </a:p>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IP Addresses: </a:t>
            </a:r>
            <a:r>
              <a:rPr lang="en-US" sz="1650" b="1" dirty="0">
                <a:latin typeface="Arial" panose="020B0604020202020204" pitchFamily="34" charset="0"/>
                <a:ea typeface="Calibri" panose="020F0502020204030204" pitchFamily="34" charset="0"/>
                <a:cs typeface="Arial" panose="020B0604020202020204" pitchFamily="34" charset="0"/>
              </a:rPr>
              <a:t>Quality and Reliability</a:t>
            </a:r>
          </a:p>
        </p:txBody>
      </p:sp>
      <p:sp>
        <p:nvSpPr>
          <p:cNvPr id="169" name="Прямоугольник 168"/>
          <p:cNvSpPr/>
          <p:nvPr/>
        </p:nvSpPr>
        <p:spPr>
          <a:xfrm>
            <a:off x="8593063" y="3494326"/>
            <a:ext cx="4712379" cy="956672"/>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Pricing and Value: </a:t>
            </a:r>
            <a:r>
              <a:rPr lang="en-US" sz="1650" b="1" dirty="0">
                <a:latin typeface="Arial" panose="020B0604020202020204" pitchFamily="34" charset="0"/>
                <a:ea typeface="Calibri" panose="020F0502020204030204" pitchFamily="34" charset="0"/>
                <a:cs typeface="Arial" panose="020B0604020202020204" pitchFamily="34" charset="0"/>
              </a:rPr>
              <a:t>Competitive Advantage</a:t>
            </a:r>
          </a:p>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Why </a:t>
            </a:r>
            <a:r>
              <a:rPr lang="en-US" sz="1650" b="1" dirty="0">
                <a:latin typeface="Arial" panose="020B0604020202020204" pitchFamily="34" charset="0"/>
                <a:ea typeface="Calibri" panose="020F0502020204030204" pitchFamily="34" charset="0"/>
                <a:cs typeface="Arial" panose="020B0604020202020204" pitchFamily="34" charset="0"/>
              </a:rPr>
              <a:t>Choose Astro</a:t>
            </a:r>
            <a:r>
              <a:rPr lang="en-US" sz="1650" dirty="0">
                <a:latin typeface="Arial" panose="020B0604020202020204" pitchFamily="34" charset="0"/>
                <a:ea typeface="Calibri" panose="020F0502020204030204" pitchFamily="34" charset="0"/>
                <a:cs typeface="Arial" panose="020B0604020202020204" pitchFamily="34" charset="0"/>
              </a:rPr>
              <a:t>: Key Advantages</a:t>
            </a:r>
          </a:p>
        </p:txBody>
      </p:sp>
      <p:sp>
        <p:nvSpPr>
          <p:cNvPr id="170" name="Прямоугольник 169"/>
          <p:cNvSpPr/>
          <p:nvPr/>
        </p:nvSpPr>
        <p:spPr>
          <a:xfrm>
            <a:off x="361393" y="6787134"/>
            <a:ext cx="3921448" cy="2201885"/>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Quality and Reliability</a:t>
            </a:r>
            <a:r>
              <a:rPr lang="en-US" sz="1650" dirty="0">
                <a:latin typeface="Arial" panose="020B0604020202020204" pitchFamily="34" charset="0"/>
                <a:ea typeface="Calibri" panose="020F0502020204030204" pitchFamily="34" charset="0"/>
                <a:cs typeface="Arial" panose="020B0604020202020204" pitchFamily="34" charset="0"/>
              </a:rPr>
              <a:t>: Ensuring Success</a:t>
            </a:r>
          </a:p>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Astro: </a:t>
            </a:r>
            <a:r>
              <a:rPr lang="en-US" sz="1650" b="1" dirty="0">
                <a:latin typeface="Arial" panose="020B0604020202020204" pitchFamily="34" charset="0"/>
                <a:ea typeface="Calibri" panose="020F0502020204030204" pitchFamily="34" charset="0"/>
                <a:cs typeface="Arial" panose="020B0604020202020204" pitchFamily="34" charset="0"/>
              </a:rPr>
              <a:t>Accelerating AI with Data Aggregation</a:t>
            </a:r>
          </a:p>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Astro: </a:t>
            </a:r>
            <a:r>
              <a:rPr lang="en-US" sz="1650" b="1" dirty="0">
                <a:latin typeface="Arial" panose="020B0604020202020204" pitchFamily="34" charset="0"/>
                <a:ea typeface="Calibri" panose="020F0502020204030204" pitchFamily="34" charset="0"/>
                <a:cs typeface="Arial" panose="020B0604020202020204" pitchFamily="34" charset="0"/>
              </a:rPr>
              <a:t>Your AI-Ready Data Source</a:t>
            </a:r>
          </a:p>
        </p:txBody>
      </p:sp>
      <p:sp>
        <p:nvSpPr>
          <p:cNvPr id="171" name="Прямоугольник 170"/>
          <p:cNvSpPr/>
          <p:nvPr/>
        </p:nvSpPr>
        <p:spPr>
          <a:xfrm>
            <a:off x="4873387" y="6786755"/>
            <a:ext cx="2977538" cy="1337546"/>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Fueling </a:t>
            </a:r>
            <a:r>
              <a:rPr lang="en-US" sz="1650" b="1" dirty="0">
                <a:latin typeface="Arial" panose="020B0604020202020204" pitchFamily="34" charset="0"/>
                <a:ea typeface="Calibri" panose="020F0502020204030204" pitchFamily="34" charset="0"/>
                <a:cs typeface="Arial" panose="020B0604020202020204" pitchFamily="34" charset="0"/>
              </a:rPr>
              <a:t>AI Development</a:t>
            </a:r>
          </a:p>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Data</a:t>
            </a:r>
            <a:r>
              <a:rPr lang="en-US" sz="1650" dirty="0">
                <a:latin typeface="Arial" panose="020B0604020202020204" pitchFamily="34" charset="0"/>
                <a:ea typeface="Calibri" panose="020F0502020204030204" pitchFamily="34" charset="0"/>
                <a:cs typeface="Arial" panose="020B0604020202020204" pitchFamily="34" charset="0"/>
              </a:rPr>
              <a:t> Aggregation </a:t>
            </a:r>
            <a:r>
              <a:rPr lang="en-US" sz="1650" b="1" dirty="0">
                <a:latin typeface="Arial" panose="020B0604020202020204" pitchFamily="34" charset="0"/>
                <a:ea typeface="Calibri" panose="020F0502020204030204" pitchFamily="34" charset="0"/>
                <a:cs typeface="Arial" panose="020B0604020202020204" pitchFamily="34" charset="0"/>
              </a:rPr>
              <a:t>Advantages</a:t>
            </a:r>
          </a:p>
        </p:txBody>
      </p:sp>
      <p:sp>
        <p:nvSpPr>
          <p:cNvPr id="172" name="Прямоугольник 171"/>
          <p:cNvSpPr/>
          <p:nvPr/>
        </p:nvSpPr>
        <p:spPr>
          <a:xfrm>
            <a:off x="8542845" y="6786755"/>
            <a:ext cx="4767242" cy="1774845"/>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00" dirty="0">
                <a:latin typeface="Arial" panose="020B0604020202020204" pitchFamily="34" charset="0"/>
                <a:ea typeface="Calibri" panose="020F0502020204030204" pitchFamily="34" charset="0"/>
                <a:cs typeface="Arial" panose="020B0604020202020204" pitchFamily="34" charset="0"/>
              </a:rPr>
              <a:t>The Astro Difference: </a:t>
            </a:r>
            <a:r>
              <a:rPr lang="en-US" sz="1600" b="1" dirty="0">
                <a:latin typeface="Arial" panose="020B0604020202020204" pitchFamily="34" charset="0"/>
                <a:ea typeface="Calibri" panose="020F0502020204030204" pitchFamily="34" charset="0"/>
                <a:cs typeface="Arial" panose="020B0604020202020204" pitchFamily="34" charset="0"/>
              </a:rPr>
              <a:t>Trusted and Secure</a:t>
            </a:r>
          </a:p>
          <a:p>
            <a:pPr marL="285750" indent="-285750" fontAlgn="auto">
              <a:lnSpc>
                <a:spcPct val="150000"/>
              </a:lnSpc>
              <a:spcBef>
                <a:spcPts val="0"/>
              </a:spcBef>
              <a:spcAft>
                <a:spcPts val="800"/>
              </a:spcAft>
              <a:buFont typeface="Arial" panose="020B0604020202020204" pitchFamily="34" charset="0"/>
              <a:buChar char="•"/>
              <a:defRPr/>
            </a:pPr>
            <a:r>
              <a:rPr lang="en-US" sz="1600" dirty="0">
                <a:latin typeface="Arial" panose="020B0604020202020204" pitchFamily="34" charset="0"/>
                <a:ea typeface="Calibri" panose="020F0502020204030204" pitchFamily="34" charset="0"/>
                <a:cs typeface="Arial" panose="020B0604020202020204" pitchFamily="34" charset="0"/>
              </a:rPr>
              <a:t>Astro Proxy: </a:t>
            </a:r>
            <a:r>
              <a:rPr lang="en-US" sz="1600" b="1" dirty="0">
                <a:latin typeface="Arial" panose="020B0604020202020204" pitchFamily="34" charset="0"/>
                <a:ea typeface="Calibri" panose="020F0502020204030204" pitchFamily="34" charset="0"/>
                <a:cs typeface="Arial" panose="020B0604020202020204" pitchFamily="34" charset="0"/>
              </a:rPr>
              <a:t>A Powerful Tool </a:t>
            </a:r>
            <a:r>
              <a:rPr lang="en-US" sz="1600" dirty="0">
                <a:latin typeface="Arial" panose="020B0604020202020204" pitchFamily="34" charset="0"/>
                <a:ea typeface="Calibri" panose="020F0502020204030204" pitchFamily="34" charset="0"/>
                <a:cs typeface="Arial" panose="020B0604020202020204" pitchFamily="34" charset="0"/>
              </a:rPr>
              <a:t>for Web Scraping, Data Collection, and Online </a:t>
            </a:r>
            <a:r>
              <a:rPr lang="en-US" sz="1600" dirty="0" smtClean="0">
                <a:latin typeface="Arial" panose="020B0604020202020204" pitchFamily="34" charset="0"/>
                <a:ea typeface="Calibri" panose="020F0502020204030204" pitchFamily="34" charset="0"/>
                <a:cs typeface="Arial" panose="020B0604020202020204" pitchFamily="34" charset="0"/>
              </a:rPr>
              <a:t>Security</a:t>
            </a:r>
          </a:p>
          <a:p>
            <a:pPr marL="285750" indent="-285750" fontAlgn="auto">
              <a:lnSpc>
                <a:spcPct val="150000"/>
              </a:lnSpc>
              <a:spcBef>
                <a:spcPts val="0"/>
              </a:spcBef>
              <a:spcAft>
                <a:spcPts val="800"/>
              </a:spcAft>
              <a:buFont typeface="Arial" panose="020B0604020202020204" pitchFamily="34" charset="0"/>
              <a:buChar char="•"/>
              <a:defRPr/>
            </a:pPr>
            <a:r>
              <a:rPr lang="en-US" sz="1600" dirty="0" smtClean="0">
                <a:latin typeface="Arial" panose="020B0604020202020204" pitchFamily="34" charset="0"/>
                <a:ea typeface="Calibri" panose="020F0502020204030204" pitchFamily="34" charset="0"/>
                <a:cs typeface="Arial" panose="020B0604020202020204" pitchFamily="34" charset="0"/>
              </a:rPr>
              <a:t>Understanding </a:t>
            </a:r>
            <a:r>
              <a:rPr lang="en-US" sz="1600" b="1" dirty="0" smtClean="0">
                <a:latin typeface="Arial" panose="020B0604020202020204" pitchFamily="34" charset="0"/>
                <a:ea typeface="Calibri" panose="020F0502020204030204" pitchFamily="34" charset="0"/>
                <a:cs typeface="Arial" panose="020B0604020202020204" pitchFamily="34" charset="0"/>
              </a:rPr>
              <a:t>Astro Proxy</a:t>
            </a:r>
            <a:r>
              <a:rPr lang="en-US" sz="1600" dirty="0" smtClean="0">
                <a:latin typeface="Arial" panose="020B0604020202020204" pitchFamily="34" charset="0"/>
                <a:ea typeface="Calibri" panose="020F0502020204030204" pitchFamily="34" charset="0"/>
                <a:cs typeface="Arial" panose="020B0604020202020204" pitchFamily="34" charset="0"/>
              </a:rPr>
              <a:t> Ports</a:t>
            </a:r>
            <a:endParaRPr lang="en-US" sz="1600" dirty="0">
              <a:latin typeface="Arial" panose="020B0604020202020204" pitchFamily="34" charset="0"/>
              <a:ea typeface="Calibri" panose="020F0502020204030204" pitchFamily="34" charset="0"/>
              <a:cs typeface="Arial" panose="020B0604020202020204" pitchFamily="34" charset="0"/>
            </a:endParaRPr>
          </a:p>
        </p:txBody>
      </p:sp>
      <p:sp>
        <p:nvSpPr>
          <p:cNvPr id="173" name="Прямоугольник 172"/>
          <p:cNvSpPr/>
          <p:nvPr/>
        </p:nvSpPr>
        <p:spPr>
          <a:xfrm>
            <a:off x="368762" y="10121486"/>
            <a:ext cx="3914080" cy="1426288"/>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dirty="0" smtClean="0">
                <a:latin typeface="Arial" panose="020B0604020202020204" pitchFamily="34" charset="0"/>
                <a:ea typeface="Calibri" panose="020F0502020204030204" pitchFamily="34" charset="0"/>
                <a:cs typeface="Arial" panose="020B0604020202020204" pitchFamily="34" charset="0"/>
              </a:rPr>
              <a:t>Ensuring </a:t>
            </a:r>
            <a:r>
              <a:rPr lang="en-US" sz="1650" b="1" dirty="0">
                <a:latin typeface="Arial" panose="020B0604020202020204" pitchFamily="34" charset="0"/>
                <a:ea typeface="Calibri" panose="020F0502020204030204" pitchFamily="34" charset="0"/>
                <a:cs typeface="Arial" panose="020B0604020202020204" pitchFamily="34" charset="0"/>
              </a:rPr>
              <a:t>Reliability and </a:t>
            </a:r>
            <a:r>
              <a:rPr lang="en-US" sz="1650" b="1" dirty="0" smtClean="0">
                <a:latin typeface="Arial" panose="020B0604020202020204" pitchFamily="34" charset="0"/>
                <a:ea typeface="Calibri" panose="020F0502020204030204" pitchFamily="34" charset="0"/>
                <a:cs typeface="Arial" panose="020B0604020202020204" pitchFamily="34" charset="0"/>
              </a:rPr>
              <a:t>Uptime</a:t>
            </a:r>
            <a:endParaRPr lang="en-US" sz="1650" b="1" dirty="0">
              <a:latin typeface="Arial" panose="020B0604020202020204" pitchFamily="34" charset="0"/>
              <a:ea typeface="Calibri" panose="020F0502020204030204" pitchFamily="34" charset="0"/>
              <a:cs typeface="Arial" panose="020B0604020202020204" pitchFamily="34" charset="0"/>
            </a:endParaRPr>
          </a:p>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Features </a:t>
            </a:r>
            <a:r>
              <a:rPr lang="en-US" sz="1650" dirty="0">
                <a:latin typeface="Arial" panose="020B0604020202020204" pitchFamily="34" charset="0"/>
                <a:ea typeface="Calibri" panose="020F0502020204030204" pitchFamily="34" charset="0"/>
                <a:cs typeface="Arial" panose="020B0604020202020204" pitchFamily="34" charset="0"/>
              </a:rPr>
              <a:t>of Astro </a:t>
            </a:r>
            <a:r>
              <a:rPr lang="en-US" sz="1650" dirty="0" smtClean="0">
                <a:latin typeface="Arial" panose="020B0604020202020204" pitchFamily="34" charset="0"/>
                <a:ea typeface="Calibri" panose="020F0502020204030204" pitchFamily="34" charset="0"/>
                <a:cs typeface="Arial" panose="020B0604020202020204" pitchFamily="34" charset="0"/>
              </a:rPr>
              <a:t>Ports</a:t>
            </a:r>
            <a:endParaRPr lang="en-US" sz="1650" dirty="0">
              <a:latin typeface="Arial" panose="020B0604020202020204" pitchFamily="34" charset="0"/>
              <a:ea typeface="Calibri" panose="020F0502020204030204" pitchFamily="34" charset="0"/>
              <a:cs typeface="Arial" panose="020B0604020202020204" pitchFamily="34" charset="0"/>
            </a:endParaRPr>
          </a:p>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Security and Privacy</a:t>
            </a:r>
          </a:p>
        </p:txBody>
      </p:sp>
      <p:sp>
        <p:nvSpPr>
          <p:cNvPr id="174" name="Прямоугольник 173"/>
          <p:cNvSpPr/>
          <p:nvPr/>
        </p:nvSpPr>
        <p:spPr>
          <a:xfrm>
            <a:off x="4867343" y="10052053"/>
            <a:ext cx="2897274" cy="1337546"/>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Sustainability</a:t>
            </a:r>
            <a:r>
              <a:rPr lang="en-US" sz="1650" dirty="0">
                <a:latin typeface="Arial" panose="020B0604020202020204" pitchFamily="34" charset="0"/>
                <a:ea typeface="Calibri" panose="020F0502020204030204" pitchFamily="34" charset="0"/>
                <a:cs typeface="Arial" panose="020B0604020202020204" pitchFamily="34" charset="0"/>
              </a:rPr>
              <a:t> and </a:t>
            </a:r>
            <a:r>
              <a:rPr lang="en-US" sz="1650" dirty="0" smtClean="0">
                <a:latin typeface="Arial" panose="020B0604020202020204" pitchFamily="34" charset="0"/>
                <a:ea typeface="Calibri" panose="020F0502020204030204" pitchFamily="34" charset="0"/>
                <a:cs typeface="Arial" panose="020B0604020202020204" pitchFamily="34" charset="0"/>
              </a:rPr>
              <a:t>Encryption-Driven </a:t>
            </a:r>
            <a:r>
              <a:rPr lang="en-US" sz="1650" dirty="0">
                <a:latin typeface="Arial" panose="020B0604020202020204" pitchFamily="34" charset="0"/>
                <a:ea typeface="Calibri" panose="020F0502020204030204" pitchFamily="34" charset="0"/>
                <a:cs typeface="Arial" panose="020B0604020202020204" pitchFamily="34" charset="0"/>
              </a:rPr>
              <a:t>Privacy</a:t>
            </a:r>
          </a:p>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Key Steps </a:t>
            </a:r>
            <a:r>
              <a:rPr lang="en-US" sz="1650" dirty="0">
                <a:latin typeface="Arial" panose="020B0604020202020204" pitchFamily="34" charset="0"/>
                <a:ea typeface="Calibri" panose="020F0502020204030204" pitchFamily="34" charset="0"/>
                <a:cs typeface="Arial" panose="020B0604020202020204" pitchFamily="34" charset="0"/>
              </a:rPr>
              <a:t>to Get Started</a:t>
            </a:r>
          </a:p>
        </p:txBody>
      </p:sp>
      <p:sp>
        <p:nvSpPr>
          <p:cNvPr id="175" name="Прямоугольник 174"/>
          <p:cNvSpPr/>
          <p:nvPr/>
        </p:nvSpPr>
        <p:spPr>
          <a:xfrm>
            <a:off x="8542843" y="10057470"/>
            <a:ext cx="4762599" cy="1774845"/>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00" dirty="0">
                <a:latin typeface="Arial" panose="020B0604020202020204" pitchFamily="34" charset="0"/>
                <a:ea typeface="Calibri" panose="020F0502020204030204" pitchFamily="34" charset="0"/>
                <a:cs typeface="Arial" panose="020B0604020202020204" pitchFamily="34" charset="0"/>
              </a:rPr>
              <a:t>Astro's Dynamic Proxy IP Rotation: </a:t>
            </a:r>
            <a:r>
              <a:rPr lang="en-US" sz="1600" b="1" dirty="0">
                <a:latin typeface="Arial" panose="020B0604020202020204" pitchFamily="34" charset="0"/>
                <a:ea typeface="Calibri" panose="020F0502020204030204" pitchFamily="34" charset="0"/>
                <a:cs typeface="Arial" panose="020B0604020202020204" pitchFamily="34" charset="0"/>
              </a:rPr>
              <a:t>Boosting Access &amp; Data Qual</a:t>
            </a:r>
            <a:r>
              <a:rPr lang="en-US" sz="1600" dirty="0">
                <a:latin typeface="Arial" panose="020B0604020202020204" pitchFamily="34" charset="0"/>
                <a:ea typeface="Calibri" panose="020F0502020204030204" pitchFamily="34" charset="0"/>
                <a:cs typeface="Arial" panose="020B0604020202020204" pitchFamily="34" charset="0"/>
              </a:rPr>
              <a:t>ity</a:t>
            </a:r>
          </a:p>
          <a:p>
            <a:pPr marL="285750" indent="-285750" fontAlgn="auto">
              <a:lnSpc>
                <a:spcPct val="150000"/>
              </a:lnSpc>
              <a:spcBef>
                <a:spcPts val="0"/>
              </a:spcBef>
              <a:spcAft>
                <a:spcPts val="800"/>
              </a:spcAft>
              <a:buFont typeface="Arial" panose="020B0604020202020204" pitchFamily="34" charset="0"/>
              <a:buChar char="•"/>
              <a:defRPr/>
            </a:pPr>
            <a:r>
              <a:rPr lang="en-US" sz="1600" b="1" dirty="0">
                <a:latin typeface="Arial" panose="020B0604020202020204" pitchFamily="34" charset="0"/>
                <a:ea typeface="Calibri" panose="020F0502020204030204" pitchFamily="34" charset="0"/>
                <a:cs typeface="Arial" panose="020B0604020202020204" pitchFamily="34" charset="0"/>
              </a:rPr>
              <a:t>Customizing IP </a:t>
            </a:r>
            <a:r>
              <a:rPr lang="en-US" sz="1600" dirty="0">
                <a:latin typeface="Arial" panose="020B0604020202020204" pitchFamily="34" charset="0"/>
                <a:ea typeface="Calibri" panose="020F0502020204030204" pitchFamily="34" charset="0"/>
                <a:cs typeface="Arial" panose="020B0604020202020204" pitchFamily="34" charset="0"/>
              </a:rPr>
              <a:t>Rotation</a:t>
            </a:r>
          </a:p>
          <a:p>
            <a:pPr marL="285750" indent="-285750" fontAlgn="auto">
              <a:lnSpc>
                <a:spcPct val="150000"/>
              </a:lnSpc>
              <a:spcBef>
                <a:spcPts val="0"/>
              </a:spcBef>
              <a:spcAft>
                <a:spcPts val="800"/>
              </a:spcAft>
              <a:buFont typeface="Arial" panose="020B0604020202020204" pitchFamily="34" charset="0"/>
              <a:buChar char="•"/>
              <a:defRPr/>
            </a:pPr>
            <a:r>
              <a:rPr lang="en-US" sz="1600" dirty="0">
                <a:latin typeface="Arial" panose="020B0604020202020204" pitchFamily="34" charset="0"/>
                <a:ea typeface="Calibri" panose="020F0502020204030204" pitchFamily="34" charset="0"/>
                <a:cs typeface="Arial" panose="020B0604020202020204" pitchFamily="34" charset="0"/>
              </a:rPr>
              <a:t>Maintaining Access with </a:t>
            </a:r>
            <a:r>
              <a:rPr lang="en-US" sz="1600" b="1" dirty="0">
                <a:latin typeface="Arial" panose="020B0604020202020204" pitchFamily="34" charset="0"/>
                <a:ea typeface="Calibri" panose="020F0502020204030204" pitchFamily="34" charset="0"/>
                <a:cs typeface="Arial" panose="020B0604020202020204" pitchFamily="34" charset="0"/>
              </a:rPr>
              <a:t>City-Level Targeting</a:t>
            </a:r>
          </a:p>
        </p:txBody>
      </p:sp>
      <p:sp>
        <p:nvSpPr>
          <p:cNvPr id="176" name="Прямоугольник 175"/>
          <p:cNvSpPr/>
          <p:nvPr/>
        </p:nvSpPr>
        <p:spPr>
          <a:xfrm>
            <a:off x="361394" y="13490727"/>
            <a:ext cx="3780222" cy="2201885"/>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IP Rotation Modes: </a:t>
            </a:r>
            <a:r>
              <a:rPr lang="en-US" sz="1650" b="1" dirty="0">
                <a:latin typeface="Arial" panose="020B0604020202020204" pitchFamily="34" charset="0"/>
                <a:ea typeface="Calibri" panose="020F0502020204030204" pitchFamily="34" charset="0"/>
                <a:cs typeface="Arial" panose="020B0604020202020204" pitchFamily="34" charset="0"/>
              </a:rPr>
              <a:t>Choosing</a:t>
            </a:r>
            <a:r>
              <a:rPr lang="en-US" sz="1650" dirty="0">
                <a:latin typeface="Arial" panose="020B0604020202020204" pitchFamily="34" charset="0"/>
                <a:ea typeface="Calibri" panose="020F0502020204030204" pitchFamily="34" charset="0"/>
                <a:cs typeface="Arial" panose="020B0604020202020204" pitchFamily="34" charset="0"/>
              </a:rPr>
              <a:t> the Right Fit</a:t>
            </a:r>
          </a:p>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Seamless Integration </a:t>
            </a:r>
            <a:r>
              <a:rPr lang="en-US" sz="1650" dirty="0">
                <a:latin typeface="Arial" panose="020B0604020202020204" pitchFamily="34" charset="0"/>
                <a:ea typeface="Calibri" panose="020F0502020204030204" pitchFamily="34" charset="0"/>
                <a:cs typeface="Arial" panose="020B0604020202020204" pitchFamily="34" charset="0"/>
              </a:rPr>
              <a:t>with Astro</a:t>
            </a:r>
          </a:p>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Key Considerations </a:t>
            </a:r>
            <a:r>
              <a:rPr lang="en-US" sz="1650" dirty="0">
                <a:latin typeface="Arial" panose="020B0604020202020204" pitchFamily="34" charset="0"/>
                <a:ea typeface="Calibri" panose="020F0502020204030204" pitchFamily="34" charset="0"/>
                <a:cs typeface="Arial" panose="020B0604020202020204" pitchFamily="34" charset="0"/>
              </a:rPr>
              <a:t>for IP Rotation</a:t>
            </a:r>
          </a:p>
        </p:txBody>
      </p:sp>
      <p:sp>
        <p:nvSpPr>
          <p:cNvPr id="177" name="Прямоугольник 176"/>
          <p:cNvSpPr/>
          <p:nvPr/>
        </p:nvSpPr>
        <p:spPr>
          <a:xfrm>
            <a:off x="4830534" y="13490081"/>
            <a:ext cx="3091773" cy="1718419"/>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Astro Operates Only IPs </a:t>
            </a:r>
            <a:r>
              <a:rPr lang="en-US" sz="1650" b="1" dirty="0" smtClean="0">
                <a:latin typeface="Arial" panose="020B0604020202020204" pitchFamily="34" charset="0"/>
                <a:ea typeface="Calibri" panose="020F0502020204030204" pitchFamily="34" charset="0"/>
                <a:cs typeface="Arial" panose="020B0604020202020204" pitchFamily="34" charset="0"/>
              </a:rPr>
              <a:t>with</a:t>
            </a:r>
            <a:r>
              <a:rPr lang="en-US" sz="1650" dirty="0" smtClean="0">
                <a:latin typeface="Arial" panose="020B0604020202020204" pitchFamily="34" charset="0"/>
                <a:ea typeface="Calibri" panose="020F0502020204030204" pitchFamily="34" charset="0"/>
                <a:cs typeface="Arial" panose="020B0604020202020204" pitchFamily="34" charset="0"/>
              </a:rPr>
              <a:t> </a:t>
            </a:r>
            <a:r>
              <a:rPr lang="en-US" sz="1650" b="1" dirty="0" smtClean="0">
                <a:latin typeface="Arial" panose="020B0604020202020204" pitchFamily="34" charset="0"/>
                <a:ea typeface="Calibri" panose="020F0502020204030204" pitchFamily="34" charset="0"/>
                <a:cs typeface="Arial" panose="020B0604020202020204" pitchFamily="34" charset="0"/>
              </a:rPr>
              <a:t>High Trust Score </a:t>
            </a:r>
            <a:endParaRPr lang="en-US" sz="1650" b="1" dirty="0">
              <a:latin typeface="Arial" panose="020B0604020202020204" pitchFamily="34" charset="0"/>
              <a:ea typeface="Calibri" panose="020F0502020204030204" pitchFamily="34" charset="0"/>
              <a:cs typeface="Arial" panose="020B0604020202020204" pitchFamily="34" charset="0"/>
            </a:endParaRPr>
          </a:p>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Geo-Targeted</a:t>
            </a:r>
            <a:r>
              <a:rPr lang="en-US" sz="1650" dirty="0">
                <a:latin typeface="Arial" panose="020B0604020202020204" pitchFamily="34" charset="0"/>
                <a:ea typeface="Calibri" panose="020F0502020204030204" pitchFamily="34" charset="0"/>
                <a:cs typeface="Arial" panose="020B0604020202020204" pitchFamily="34" charset="0"/>
              </a:rPr>
              <a:t> Proxies for Web </a:t>
            </a:r>
            <a:r>
              <a:rPr lang="en-US" sz="1650" dirty="0" smtClean="0">
                <a:latin typeface="Arial" panose="020B0604020202020204" pitchFamily="34" charset="0"/>
                <a:ea typeface="Calibri" panose="020F0502020204030204" pitchFamily="34" charset="0"/>
                <a:cs typeface="Arial" panose="020B0604020202020204" pitchFamily="34" charset="0"/>
              </a:rPr>
              <a:t>Data </a:t>
            </a:r>
            <a:r>
              <a:rPr lang="en-US" sz="1650" dirty="0">
                <a:latin typeface="Arial" panose="020B0604020202020204" pitchFamily="34" charset="0"/>
                <a:ea typeface="Calibri" panose="020F0502020204030204" pitchFamily="34" charset="0"/>
                <a:cs typeface="Arial" panose="020B0604020202020204" pitchFamily="34" charset="0"/>
              </a:rPr>
              <a:t>Collection</a:t>
            </a:r>
          </a:p>
        </p:txBody>
      </p:sp>
      <p:sp>
        <p:nvSpPr>
          <p:cNvPr id="178" name="Прямоугольник 177"/>
          <p:cNvSpPr/>
          <p:nvPr/>
        </p:nvSpPr>
        <p:spPr>
          <a:xfrm>
            <a:off x="8542845" y="13490727"/>
            <a:ext cx="4762597" cy="1774845"/>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00" b="1" dirty="0">
                <a:latin typeface="Arial" panose="020B0604020202020204" pitchFamily="34" charset="0"/>
                <a:ea typeface="Calibri" panose="020F0502020204030204" pitchFamily="34" charset="0"/>
                <a:cs typeface="Arial" panose="020B0604020202020204" pitchFamily="34" charset="0"/>
              </a:rPr>
              <a:t>Enterprise-Level</a:t>
            </a:r>
            <a:r>
              <a:rPr lang="en-US" sz="1600" dirty="0">
                <a:latin typeface="Arial" panose="020B0604020202020204" pitchFamily="34" charset="0"/>
                <a:ea typeface="Calibri" panose="020F0502020204030204" pitchFamily="34" charset="0"/>
                <a:cs typeface="Arial" panose="020B0604020202020204" pitchFamily="34" charset="0"/>
              </a:rPr>
              <a:t> Proxy Infrastructure</a:t>
            </a:r>
          </a:p>
          <a:p>
            <a:pPr marL="285750" indent="-285750" fontAlgn="auto">
              <a:lnSpc>
                <a:spcPct val="150000"/>
              </a:lnSpc>
              <a:spcBef>
                <a:spcPts val="0"/>
              </a:spcBef>
              <a:spcAft>
                <a:spcPts val="800"/>
              </a:spcAft>
              <a:buFont typeface="Arial" panose="020B0604020202020204" pitchFamily="34" charset="0"/>
              <a:buChar char="•"/>
              <a:defRPr/>
            </a:pPr>
            <a:r>
              <a:rPr lang="en-US" sz="1600" b="1" dirty="0">
                <a:latin typeface="Arial" panose="020B0604020202020204" pitchFamily="34" charset="0"/>
                <a:ea typeface="Calibri" panose="020F0502020204030204" pitchFamily="34" charset="0"/>
                <a:cs typeface="Arial" panose="020B0604020202020204" pitchFamily="34" charset="0"/>
              </a:rPr>
              <a:t>Optimizing Your Selection </a:t>
            </a:r>
            <a:r>
              <a:rPr lang="en-US" sz="1600" dirty="0">
                <a:latin typeface="Arial" panose="020B0604020202020204" pitchFamily="34" charset="0"/>
                <a:ea typeface="Calibri" panose="020F0502020204030204" pitchFamily="34" charset="0"/>
                <a:cs typeface="Arial" panose="020B0604020202020204" pitchFamily="34" charset="0"/>
              </a:rPr>
              <a:t>&amp; Configuration</a:t>
            </a:r>
          </a:p>
          <a:p>
            <a:pPr marL="285750" indent="-285750" fontAlgn="auto">
              <a:lnSpc>
                <a:spcPct val="150000"/>
              </a:lnSpc>
              <a:spcBef>
                <a:spcPts val="0"/>
              </a:spcBef>
              <a:spcAft>
                <a:spcPts val="800"/>
              </a:spcAft>
              <a:buFont typeface="Arial" panose="020B0604020202020204" pitchFamily="34" charset="0"/>
              <a:buChar char="•"/>
              <a:defRPr/>
            </a:pPr>
            <a:r>
              <a:rPr lang="en-US" sz="1600" b="1" dirty="0">
                <a:latin typeface="Arial" panose="020B0604020202020204" pitchFamily="34" charset="0"/>
                <a:ea typeface="Calibri" panose="020F0502020204030204" pitchFamily="34" charset="0"/>
                <a:cs typeface="Arial" panose="020B0604020202020204" pitchFamily="34" charset="0"/>
              </a:rPr>
              <a:t>Leveraging </a:t>
            </a:r>
            <a:r>
              <a:rPr lang="en-US" sz="1600" dirty="0">
                <a:latin typeface="Arial" panose="020B0604020202020204" pitchFamily="34" charset="0"/>
                <a:ea typeface="Calibri" panose="020F0502020204030204" pitchFamily="34" charset="0"/>
                <a:cs typeface="Arial" panose="020B0604020202020204" pitchFamily="34" charset="0"/>
              </a:rPr>
              <a:t>Proxies for Social Media Management</a:t>
            </a:r>
          </a:p>
        </p:txBody>
      </p:sp>
      <p:sp>
        <p:nvSpPr>
          <p:cNvPr id="179" name="Прямоугольник 178"/>
          <p:cNvSpPr/>
          <p:nvPr/>
        </p:nvSpPr>
        <p:spPr>
          <a:xfrm>
            <a:off x="368762" y="17142507"/>
            <a:ext cx="3772853" cy="2582758"/>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Essential Steps for </a:t>
            </a:r>
            <a:r>
              <a:rPr lang="en-US" sz="1650" b="1" dirty="0">
                <a:latin typeface="Arial" panose="020B0604020202020204" pitchFamily="34" charset="0"/>
                <a:ea typeface="Calibri" panose="020F0502020204030204" pitchFamily="34" charset="0"/>
                <a:cs typeface="Arial" panose="020B0604020202020204" pitchFamily="34" charset="0"/>
              </a:rPr>
              <a:t>Successful</a:t>
            </a:r>
            <a:r>
              <a:rPr lang="en-US" sz="1650" dirty="0">
                <a:latin typeface="Arial" panose="020B0604020202020204" pitchFamily="34" charset="0"/>
                <a:ea typeface="Calibri" panose="020F0502020204030204" pitchFamily="34" charset="0"/>
                <a:cs typeface="Arial" panose="020B0604020202020204" pitchFamily="34" charset="0"/>
              </a:rPr>
              <a:t> Social Media Campaigns</a:t>
            </a:r>
          </a:p>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Navigating</a:t>
            </a:r>
            <a:r>
              <a:rPr lang="en-US" sz="1650" dirty="0">
                <a:latin typeface="Arial" panose="020B0604020202020204" pitchFamily="34" charset="0"/>
                <a:ea typeface="Calibri" panose="020F0502020204030204" pitchFamily="34" charset="0"/>
                <a:cs typeface="Arial" panose="020B0604020202020204" pitchFamily="34" charset="0"/>
              </a:rPr>
              <a:t> Data Access Restrictions</a:t>
            </a:r>
          </a:p>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Astro's Expertise </a:t>
            </a:r>
            <a:r>
              <a:rPr lang="en-US" sz="1650" dirty="0">
                <a:latin typeface="Arial" panose="020B0604020202020204" pitchFamily="34" charset="0"/>
                <a:ea typeface="Calibri" panose="020F0502020204030204" pitchFamily="34" charset="0"/>
                <a:cs typeface="Arial" panose="020B0604020202020204" pitchFamily="34" charset="0"/>
              </a:rPr>
              <a:t>in Open Web Data Extraction</a:t>
            </a:r>
          </a:p>
        </p:txBody>
      </p:sp>
      <p:sp>
        <p:nvSpPr>
          <p:cNvPr id="180" name="Прямоугольник 142"/>
          <p:cNvSpPr>
            <a:spLocks noChangeArrowheads="1"/>
          </p:cNvSpPr>
          <p:nvPr/>
        </p:nvSpPr>
        <p:spPr bwMode="auto">
          <a:xfrm>
            <a:off x="4830534" y="17142507"/>
            <a:ext cx="3399065" cy="956672"/>
          </a:xfrm>
          <a:prstGeom prst="rect">
            <a:avLst/>
          </a:prstGeom>
          <a:noFill/>
          <a:ln w="9525">
            <a:noFill/>
            <a:miter lim="800000"/>
            <a:headEnd/>
            <a:tailEnd/>
          </a:ln>
        </p:spPr>
        <p:txBody>
          <a:bodyPr wrap="square">
            <a:spAutoFit/>
          </a:bodyPr>
          <a:lstStyle/>
          <a:p>
            <a:pPr marL="285750" indent="-285750">
              <a:lnSpc>
                <a:spcPct val="150000"/>
              </a:lnSpc>
              <a:spcAft>
                <a:spcPts val="800"/>
              </a:spcAft>
              <a:buFont typeface="Arial" panose="020B0604020202020204" pitchFamily="34" charset="0"/>
              <a:buChar char="•"/>
            </a:pPr>
            <a:r>
              <a:rPr lang="en-US" sz="1650" dirty="0">
                <a:cs typeface="Calibri" pitchFamily="34" charset="0"/>
              </a:rPr>
              <a:t>Astro: </a:t>
            </a:r>
            <a:r>
              <a:rPr lang="en-US" sz="1650" b="1" dirty="0">
                <a:cs typeface="Calibri" pitchFamily="34" charset="0"/>
              </a:rPr>
              <a:t>Safe Data Gathering</a:t>
            </a:r>
          </a:p>
          <a:p>
            <a:pPr marL="285750" indent="-285750">
              <a:lnSpc>
                <a:spcPct val="150000"/>
              </a:lnSpc>
              <a:spcAft>
                <a:spcPts val="800"/>
              </a:spcAft>
              <a:buFont typeface="Arial" panose="020B0604020202020204" pitchFamily="34" charset="0"/>
              <a:buChar char="•"/>
            </a:pPr>
            <a:r>
              <a:rPr lang="en-US" sz="1650" b="1" dirty="0">
                <a:cs typeface="Calibri" pitchFamily="34" charset="0"/>
              </a:rPr>
              <a:t>KYC and AML Compliance</a:t>
            </a:r>
          </a:p>
        </p:txBody>
      </p:sp>
      <p:sp>
        <p:nvSpPr>
          <p:cNvPr id="181" name="Прямоугольник 180"/>
          <p:cNvSpPr/>
          <p:nvPr/>
        </p:nvSpPr>
        <p:spPr>
          <a:xfrm>
            <a:off x="8542845" y="17188843"/>
            <a:ext cx="4942492" cy="956672"/>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b="1" dirty="0" smtClean="0">
                <a:latin typeface="Arial" panose="020B0604020202020204" pitchFamily="34" charset="0"/>
                <a:ea typeface="Calibri" panose="020F0502020204030204" pitchFamily="34" charset="0"/>
                <a:cs typeface="Arial" panose="020B0604020202020204" pitchFamily="34" charset="0"/>
              </a:rPr>
              <a:t>Astro's </a:t>
            </a:r>
            <a:r>
              <a:rPr lang="en-US" sz="1650" b="1" dirty="0">
                <a:latin typeface="Arial" panose="020B0604020202020204" pitchFamily="34" charset="0"/>
                <a:ea typeface="Calibri" panose="020F0502020204030204" pitchFamily="34" charset="0"/>
                <a:cs typeface="Arial" panose="020B0604020202020204" pitchFamily="34" charset="0"/>
              </a:rPr>
              <a:t>Support Team</a:t>
            </a:r>
            <a:r>
              <a:rPr lang="en-US" sz="1650" dirty="0">
                <a:latin typeface="Arial" panose="020B0604020202020204" pitchFamily="34" charset="0"/>
                <a:ea typeface="Calibri" panose="020F0502020204030204" pitchFamily="34" charset="0"/>
                <a:cs typeface="Arial" panose="020B0604020202020204" pitchFamily="34" charset="0"/>
              </a:rPr>
              <a:t>: Your Reliable Ally</a:t>
            </a:r>
          </a:p>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Building Trust: </a:t>
            </a:r>
            <a:r>
              <a:rPr lang="en-US" sz="1650" b="1" dirty="0">
                <a:latin typeface="Arial" panose="020B0604020202020204" pitchFamily="34" charset="0"/>
                <a:ea typeface="Calibri" panose="020F0502020204030204" pitchFamily="34" charset="0"/>
                <a:cs typeface="Arial" panose="020B0604020202020204" pitchFamily="34" charset="0"/>
              </a:rPr>
              <a:t>Your Success is Our Success</a:t>
            </a:r>
            <a:r>
              <a:rPr lang="en-US" sz="1650" dirty="0">
                <a:latin typeface="Arial" panose="020B0604020202020204" pitchFamily="34" charset="0"/>
                <a:ea typeface="Calibri" panose="020F0502020204030204" pitchFamily="34" charset="0"/>
                <a:cs typeface="Arial" panose="020B0604020202020204" pitchFamily="34" charset="0"/>
              </a:rPr>
              <a:t> </a:t>
            </a:r>
          </a:p>
        </p:txBody>
      </p:sp>
      <p:sp>
        <p:nvSpPr>
          <p:cNvPr id="182" name="Прямоугольник 181"/>
          <p:cNvSpPr/>
          <p:nvPr/>
        </p:nvSpPr>
        <p:spPr>
          <a:xfrm>
            <a:off x="361392" y="21169156"/>
            <a:ext cx="4397759" cy="2201885"/>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Availability: </a:t>
            </a:r>
            <a:r>
              <a:rPr lang="en-US" sz="1650" b="1" dirty="0">
                <a:latin typeface="Arial" panose="020B0604020202020204" pitchFamily="34" charset="0"/>
                <a:ea typeface="Calibri" panose="020F0502020204030204" pitchFamily="34" charset="0"/>
                <a:cs typeface="Arial" panose="020B0604020202020204" pitchFamily="34" charset="0"/>
              </a:rPr>
              <a:t>Your Convenience </a:t>
            </a:r>
            <a:r>
              <a:rPr lang="en-US" sz="1650" dirty="0">
                <a:latin typeface="Arial" panose="020B0604020202020204" pitchFamily="34" charset="0"/>
                <a:ea typeface="Calibri" panose="020F0502020204030204" pitchFamily="34" charset="0"/>
                <a:cs typeface="Arial" panose="020B0604020202020204" pitchFamily="34" charset="0"/>
              </a:rPr>
              <a:t>is </a:t>
            </a:r>
            <a:r>
              <a:rPr lang="en-US" sz="1650" b="1" dirty="0">
                <a:latin typeface="Arial" panose="020B0604020202020204" pitchFamily="34" charset="0"/>
                <a:ea typeface="Calibri" panose="020F0502020204030204" pitchFamily="34" charset="0"/>
                <a:cs typeface="Arial" panose="020B0604020202020204" pitchFamily="34" charset="0"/>
              </a:rPr>
              <a:t>Our Priority</a:t>
            </a:r>
          </a:p>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Focus: Proxy Settings and </a:t>
            </a:r>
            <a:r>
              <a:rPr lang="en-US" sz="1650" b="1" dirty="0">
                <a:latin typeface="Arial" panose="020B0604020202020204" pitchFamily="34" charset="0"/>
                <a:ea typeface="Calibri" panose="020F0502020204030204" pitchFamily="34" charset="0"/>
                <a:cs typeface="Arial" panose="020B0604020202020204" pitchFamily="34" charset="0"/>
              </a:rPr>
              <a:t>Performance</a:t>
            </a:r>
          </a:p>
          <a:p>
            <a:pPr marL="285750" indent="-285750" fontAlgn="auto">
              <a:lnSpc>
                <a:spcPct val="150000"/>
              </a:lnSpc>
              <a:spcBef>
                <a:spcPts val="0"/>
              </a:spcBef>
              <a:spcAft>
                <a:spcPts val="800"/>
              </a:spcAft>
              <a:buFont typeface="Arial" panose="020B0604020202020204" pitchFamily="34" charset="0"/>
              <a:buChar char="•"/>
              <a:defRPr/>
            </a:pPr>
            <a:r>
              <a:rPr lang="en-US" sz="1650" dirty="0">
                <a:latin typeface="Arial" panose="020B0604020202020204" pitchFamily="34" charset="0"/>
                <a:ea typeface="Calibri" panose="020F0502020204030204" pitchFamily="34" charset="0"/>
                <a:cs typeface="Arial" panose="020B0604020202020204" pitchFamily="34" charset="0"/>
              </a:rPr>
              <a:t>Dedicated Support: </a:t>
            </a:r>
            <a:r>
              <a:rPr lang="en-US" sz="1650" b="1" dirty="0">
                <a:latin typeface="Arial" panose="020B0604020202020204" pitchFamily="34" charset="0"/>
                <a:ea typeface="Calibri" panose="020F0502020204030204" pitchFamily="34" charset="0"/>
                <a:cs typeface="Arial" panose="020B0604020202020204" pitchFamily="34" charset="0"/>
              </a:rPr>
              <a:t>Personalized Assistance</a:t>
            </a:r>
          </a:p>
        </p:txBody>
      </p:sp>
      <p:sp>
        <p:nvSpPr>
          <p:cNvPr id="183" name="Text 1"/>
          <p:cNvSpPr>
            <a:spLocks noChangeArrowheads="1"/>
          </p:cNvSpPr>
          <p:nvPr/>
        </p:nvSpPr>
        <p:spPr bwMode="auto">
          <a:xfrm>
            <a:off x="1743167" y="2654972"/>
            <a:ext cx="677350" cy="442923"/>
          </a:xfrm>
          <a:prstGeom prst="rect">
            <a:avLst/>
          </a:prstGeom>
          <a:noFill/>
          <a:ln w="9525">
            <a:noFill/>
            <a:miter lim="800000"/>
            <a:headEnd/>
            <a:tailEnd/>
          </a:ln>
        </p:spPr>
        <p:txBody>
          <a:bodyPr wrap="none" lIns="0" tIns="0" rIns="0" bIns="0"/>
          <a:lstStyle/>
          <a:p>
            <a:pPr algn="ctr">
              <a:lnSpc>
                <a:spcPts val="5000"/>
              </a:lnSpc>
            </a:pPr>
            <a:r>
              <a:rPr lang="en-US" sz="6000" b="1" dirty="0" smtClean="0">
                <a:solidFill>
                  <a:srgbClr val="5BF1B6"/>
                </a:solidFill>
                <a:ea typeface="Unbounded Bold"/>
                <a:cs typeface="Unbounded Bold"/>
              </a:rPr>
              <a:t>3</a:t>
            </a:r>
            <a:endParaRPr lang="en-US" sz="6000" dirty="0">
              <a:solidFill>
                <a:srgbClr val="5BF1B6"/>
              </a:solidFill>
            </a:endParaRPr>
          </a:p>
        </p:txBody>
      </p:sp>
      <p:sp>
        <p:nvSpPr>
          <p:cNvPr id="184" name="Text 1"/>
          <p:cNvSpPr>
            <a:spLocks noChangeArrowheads="1"/>
          </p:cNvSpPr>
          <p:nvPr/>
        </p:nvSpPr>
        <p:spPr bwMode="auto">
          <a:xfrm>
            <a:off x="6285097" y="2654948"/>
            <a:ext cx="677350" cy="442923"/>
          </a:xfrm>
          <a:prstGeom prst="rect">
            <a:avLst/>
          </a:prstGeom>
          <a:noFill/>
          <a:ln w="9525">
            <a:noFill/>
            <a:miter lim="800000"/>
            <a:headEnd/>
            <a:tailEnd/>
          </a:ln>
        </p:spPr>
        <p:txBody>
          <a:bodyPr wrap="none" lIns="0" tIns="0" rIns="0" bIns="0"/>
          <a:lstStyle/>
          <a:p>
            <a:pPr algn="ctr">
              <a:lnSpc>
                <a:spcPts val="5000"/>
              </a:lnSpc>
            </a:pPr>
            <a:r>
              <a:rPr lang="en-US" sz="6000" b="1" dirty="0" smtClean="0">
                <a:solidFill>
                  <a:srgbClr val="5BF1B6"/>
                </a:solidFill>
              </a:rPr>
              <a:t>4</a:t>
            </a:r>
            <a:endParaRPr lang="en-US" sz="6000" dirty="0">
              <a:solidFill>
                <a:srgbClr val="5BF1B6"/>
              </a:solidFill>
            </a:endParaRPr>
          </a:p>
        </p:txBody>
      </p:sp>
      <p:sp>
        <p:nvSpPr>
          <p:cNvPr id="185" name="Text 1"/>
          <p:cNvSpPr>
            <a:spLocks noChangeArrowheads="1"/>
          </p:cNvSpPr>
          <p:nvPr/>
        </p:nvSpPr>
        <p:spPr bwMode="auto">
          <a:xfrm>
            <a:off x="10827027" y="2649479"/>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5BF1B6"/>
                </a:solidFill>
                <a:ea typeface="Unbounded Bold"/>
                <a:cs typeface="Unbounded Bold"/>
              </a:rPr>
              <a:t>5</a:t>
            </a:r>
            <a:endParaRPr lang="en-US" sz="6000" dirty="0">
              <a:solidFill>
                <a:srgbClr val="5BF1B6"/>
              </a:solidFill>
            </a:endParaRPr>
          </a:p>
        </p:txBody>
      </p:sp>
      <p:sp>
        <p:nvSpPr>
          <p:cNvPr id="186" name="Text 1"/>
          <p:cNvSpPr>
            <a:spLocks noChangeArrowheads="1"/>
          </p:cNvSpPr>
          <p:nvPr/>
        </p:nvSpPr>
        <p:spPr bwMode="auto">
          <a:xfrm>
            <a:off x="1738687" y="5993236"/>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5BF1B6"/>
                </a:solidFill>
                <a:ea typeface="Unbounded Bold"/>
                <a:cs typeface="Unbounded Bold"/>
              </a:rPr>
              <a:t>6</a:t>
            </a:r>
            <a:endParaRPr lang="en-US" sz="6000" dirty="0">
              <a:solidFill>
                <a:srgbClr val="5BF1B6"/>
              </a:solidFill>
            </a:endParaRPr>
          </a:p>
        </p:txBody>
      </p:sp>
      <p:sp>
        <p:nvSpPr>
          <p:cNvPr id="187" name="Text 1"/>
          <p:cNvSpPr>
            <a:spLocks noChangeArrowheads="1"/>
          </p:cNvSpPr>
          <p:nvPr/>
        </p:nvSpPr>
        <p:spPr bwMode="auto">
          <a:xfrm>
            <a:off x="6264939" y="5993236"/>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4FE7CE"/>
                </a:solidFill>
                <a:ea typeface="Unbounded Bold"/>
                <a:cs typeface="Unbounded Bold"/>
              </a:rPr>
              <a:t>7</a:t>
            </a:r>
            <a:endParaRPr lang="en-US" sz="6000" dirty="0">
              <a:solidFill>
                <a:srgbClr val="4FE7CE"/>
              </a:solidFill>
            </a:endParaRPr>
          </a:p>
        </p:txBody>
      </p:sp>
      <p:sp>
        <p:nvSpPr>
          <p:cNvPr id="188" name="Text 1"/>
          <p:cNvSpPr>
            <a:spLocks noChangeArrowheads="1"/>
          </p:cNvSpPr>
          <p:nvPr/>
        </p:nvSpPr>
        <p:spPr bwMode="auto">
          <a:xfrm>
            <a:off x="10827027" y="5993235"/>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4FE7CE"/>
                </a:solidFill>
                <a:ea typeface="Unbounded Bold"/>
                <a:cs typeface="Unbounded Bold"/>
              </a:rPr>
              <a:t>8</a:t>
            </a:r>
            <a:endParaRPr lang="en-US" sz="6000" dirty="0">
              <a:solidFill>
                <a:srgbClr val="4FE7CE"/>
              </a:solidFill>
            </a:endParaRPr>
          </a:p>
        </p:txBody>
      </p:sp>
      <p:sp>
        <p:nvSpPr>
          <p:cNvPr id="189" name="Text 1"/>
          <p:cNvSpPr>
            <a:spLocks noChangeArrowheads="1"/>
          </p:cNvSpPr>
          <p:nvPr/>
        </p:nvSpPr>
        <p:spPr bwMode="auto">
          <a:xfrm>
            <a:off x="1780443" y="9288146"/>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4FE7CE"/>
                </a:solidFill>
                <a:ea typeface="Unbounded Bold"/>
                <a:cs typeface="Unbounded Bold"/>
              </a:rPr>
              <a:t>9</a:t>
            </a:r>
            <a:endParaRPr lang="en-US" sz="6000" dirty="0">
              <a:solidFill>
                <a:srgbClr val="4FE7CE"/>
              </a:solidFill>
            </a:endParaRPr>
          </a:p>
        </p:txBody>
      </p:sp>
      <p:sp>
        <p:nvSpPr>
          <p:cNvPr id="190" name="Text 1"/>
          <p:cNvSpPr>
            <a:spLocks noChangeArrowheads="1"/>
          </p:cNvSpPr>
          <p:nvPr/>
        </p:nvSpPr>
        <p:spPr bwMode="auto">
          <a:xfrm>
            <a:off x="6315980" y="9318619"/>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4FE7CE"/>
                </a:solidFill>
                <a:ea typeface="Unbounded Bold"/>
                <a:cs typeface="Unbounded Bold"/>
              </a:rPr>
              <a:t>10</a:t>
            </a:r>
            <a:endParaRPr lang="en-US" sz="6000" dirty="0">
              <a:solidFill>
                <a:srgbClr val="4FE7CE"/>
              </a:solidFill>
            </a:endParaRPr>
          </a:p>
        </p:txBody>
      </p:sp>
      <p:sp>
        <p:nvSpPr>
          <p:cNvPr id="191" name="Text 1"/>
          <p:cNvSpPr>
            <a:spLocks noChangeArrowheads="1"/>
          </p:cNvSpPr>
          <p:nvPr/>
        </p:nvSpPr>
        <p:spPr bwMode="auto">
          <a:xfrm>
            <a:off x="10880595" y="9318618"/>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3FD9E4"/>
                </a:solidFill>
                <a:ea typeface="Unbounded Bold"/>
                <a:cs typeface="Unbounded Bold"/>
              </a:rPr>
              <a:t>11</a:t>
            </a:r>
            <a:endParaRPr lang="en-US" sz="6000" dirty="0">
              <a:solidFill>
                <a:srgbClr val="3FD9E4"/>
              </a:solidFill>
            </a:endParaRPr>
          </a:p>
        </p:txBody>
      </p:sp>
      <p:sp>
        <p:nvSpPr>
          <p:cNvPr id="192" name="Text 1"/>
          <p:cNvSpPr>
            <a:spLocks noChangeArrowheads="1"/>
          </p:cNvSpPr>
          <p:nvPr/>
        </p:nvSpPr>
        <p:spPr bwMode="auto">
          <a:xfrm>
            <a:off x="1738687" y="12809586"/>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3FD9E4"/>
                </a:solidFill>
                <a:ea typeface="Unbounded Bold"/>
                <a:cs typeface="Unbounded Bold"/>
              </a:rPr>
              <a:t>12</a:t>
            </a:r>
            <a:endParaRPr lang="en-US" sz="6000" dirty="0">
              <a:solidFill>
                <a:srgbClr val="3FD9E4"/>
              </a:solidFill>
            </a:endParaRPr>
          </a:p>
        </p:txBody>
      </p:sp>
      <p:sp>
        <p:nvSpPr>
          <p:cNvPr id="193" name="Text 1"/>
          <p:cNvSpPr>
            <a:spLocks noChangeArrowheads="1"/>
          </p:cNvSpPr>
          <p:nvPr/>
        </p:nvSpPr>
        <p:spPr bwMode="auto">
          <a:xfrm>
            <a:off x="6279172" y="12831571"/>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3FD9E4"/>
                </a:solidFill>
                <a:ea typeface="Unbounded Bold"/>
                <a:cs typeface="Unbounded Bold"/>
              </a:rPr>
              <a:t>13</a:t>
            </a:r>
            <a:endParaRPr lang="en-US" sz="6000" dirty="0">
              <a:solidFill>
                <a:srgbClr val="3FD9E4"/>
              </a:solidFill>
            </a:endParaRPr>
          </a:p>
        </p:txBody>
      </p:sp>
      <p:sp>
        <p:nvSpPr>
          <p:cNvPr id="194" name="Text 1"/>
          <p:cNvSpPr>
            <a:spLocks noChangeArrowheads="1"/>
          </p:cNvSpPr>
          <p:nvPr/>
        </p:nvSpPr>
        <p:spPr bwMode="auto">
          <a:xfrm>
            <a:off x="10877573" y="12844861"/>
            <a:ext cx="677350" cy="401335"/>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3FD9E4"/>
                </a:solidFill>
                <a:ea typeface="Unbounded Bold"/>
                <a:cs typeface="Unbounded Bold"/>
              </a:rPr>
              <a:t>14</a:t>
            </a:r>
            <a:endParaRPr lang="en-US" sz="6000" dirty="0">
              <a:solidFill>
                <a:srgbClr val="3FD9E4"/>
              </a:solidFill>
            </a:endParaRPr>
          </a:p>
        </p:txBody>
      </p:sp>
      <p:sp>
        <p:nvSpPr>
          <p:cNvPr id="195" name="Text 1"/>
          <p:cNvSpPr>
            <a:spLocks noChangeArrowheads="1"/>
          </p:cNvSpPr>
          <p:nvPr/>
        </p:nvSpPr>
        <p:spPr bwMode="auto">
          <a:xfrm>
            <a:off x="1777421" y="16409074"/>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34D0ED"/>
                </a:solidFill>
                <a:ea typeface="Unbounded Bold"/>
                <a:cs typeface="Unbounded Bold"/>
              </a:rPr>
              <a:t>15</a:t>
            </a:r>
            <a:endParaRPr lang="en-US" sz="6000" dirty="0">
              <a:solidFill>
                <a:srgbClr val="34D0ED"/>
              </a:solidFill>
            </a:endParaRPr>
          </a:p>
        </p:txBody>
      </p:sp>
      <p:sp>
        <p:nvSpPr>
          <p:cNvPr id="196" name="Text 1"/>
          <p:cNvSpPr>
            <a:spLocks noChangeArrowheads="1"/>
          </p:cNvSpPr>
          <p:nvPr/>
        </p:nvSpPr>
        <p:spPr bwMode="auto">
          <a:xfrm>
            <a:off x="6264939" y="16409073"/>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34D0ED"/>
                </a:solidFill>
                <a:ea typeface="Unbounded Bold"/>
                <a:cs typeface="Unbounded Bold"/>
              </a:rPr>
              <a:t>16</a:t>
            </a:r>
            <a:endParaRPr lang="en-US" sz="6000" dirty="0">
              <a:solidFill>
                <a:srgbClr val="34D0ED"/>
              </a:solidFill>
            </a:endParaRPr>
          </a:p>
        </p:txBody>
      </p:sp>
      <p:sp>
        <p:nvSpPr>
          <p:cNvPr id="197" name="Text 1"/>
          <p:cNvSpPr>
            <a:spLocks noChangeArrowheads="1"/>
          </p:cNvSpPr>
          <p:nvPr/>
        </p:nvSpPr>
        <p:spPr bwMode="auto">
          <a:xfrm>
            <a:off x="10877573" y="16409073"/>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34D0ED"/>
                </a:solidFill>
                <a:ea typeface="Unbounded Bold"/>
                <a:cs typeface="Unbounded Bold"/>
              </a:rPr>
              <a:t>17</a:t>
            </a:r>
            <a:endParaRPr lang="en-US" sz="6000" dirty="0">
              <a:solidFill>
                <a:srgbClr val="34D0ED"/>
              </a:solidFill>
            </a:endParaRPr>
          </a:p>
        </p:txBody>
      </p:sp>
      <p:sp>
        <p:nvSpPr>
          <p:cNvPr id="198" name="Text 1"/>
          <p:cNvSpPr>
            <a:spLocks noChangeArrowheads="1"/>
          </p:cNvSpPr>
          <p:nvPr/>
        </p:nvSpPr>
        <p:spPr bwMode="auto">
          <a:xfrm>
            <a:off x="1777420" y="20339356"/>
            <a:ext cx="588696"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1FBEF9"/>
                </a:solidFill>
                <a:ea typeface="Unbounded Bold"/>
                <a:cs typeface="Unbounded Bold"/>
              </a:rPr>
              <a:t>18</a:t>
            </a:r>
            <a:endParaRPr lang="en-US" sz="6000" dirty="0">
              <a:solidFill>
                <a:srgbClr val="1FBEF9"/>
              </a:solidFill>
            </a:endParaRPr>
          </a:p>
        </p:txBody>
      </p:sp>
      <p:sp>
        <p:nvSpPr>
          <p:cNvPr id="199" name="Прямоугольник 198"/>
          <p:cNvSpPr/>
          <p:nvPr/>
        </p:nvSpPr>
        <p:spPr>
          <a:xfrm>
            <a:off x="4830535" y="21169156"/>
            <a:ext cx="3648241" cy="473206"/>
          </a:xfrm>
          <a:prstGeom prst="rect">
            <a:avLst/>
          </a:prstGeom>
        </p:spPr>
        <p:txBody>
          <a:bodyPr wrap="square">
            <a:spAutoFit/>
          </a:bodyPr>
          <a:lstStyle/>
          <a:p>
            <a:pPr marL="285750" indent="-285750" fontAlgn="auto">
              <a:lnSpc>
                <a:spcPct val="150000"/>
              </a:lnSpc>
              <a:spcBef>
                <a:spcPts val="0"/>
              </a:spcBef>
              <a:spcAft>
                <a:spcPts val="800"/>
              </a:spcAft>
              <a:buFont typeface="Arial" panose="020B0604020202020204" pitchFamily="34" charset="0"/>
              <a:buChar char="•"/>
              <a:defRPr/>
            </a:pPr>
            <a:r>
              <a:rPr lang="en-US" sz="1650" b="1" dirty="0">
                <a:latin typeface="Arial" panose="020B0604020202020204" pitchFamily="34" charset="0"/>
                <a:ea typeface="Calibri" panose="020F0502020204030204" pitchFamily="34" charset="0"/>
                <a:cs typeface="Arial" panose="020B0604020202020204" pitchFamily="34" charset="0"/>
              </a:rPr>
              <a:t>Join Astro’s</a:t>
            </a:r>
            <a:r>
              <a:rPr lang="en-US" sz="1650" dirty="0">
                <a:latin typeface="Arial" panose="020B0604020202020204" pitchFamily="34" charset="0"/>
                <a:ea typeface="Calibri" panose="020F0502020204030204" pitchFamily="34" charset="0"/>
                <a:cs typeface="Arial" panose="020B0604020202020204" pitchFamily="34" charset="0"/>
              </a:rPr>
              <a:t> Community</a:t>
            </a:r>
          </a:p>
        </p:txBody>
      </p:sp>
      <p:sp>
        <p:nvSpPr>
          <p:cNvPr id="200" name="Text 1"/>
          <p:cNvSpPr>
            <a:spLocks noChangeArrowheads="1"/>
          </p:cNvSpPr>
          <p:nvPr/>
        </p:nvSpPr>
        <p:spPr bwMode="auto">
          <a:xfrm>
            <a:off x="6270041" y="20339356"/>
            <a:ext cx="677350" cy="442923"/>
          </a:xfrm>
          <a:prstGeom prst="rect">
            <a:avLst/>
          </a:prstGeom>
          <a:noFill/>
          <a:ln w="9525">
            <a:noFill/>
            <a:miter lim="800000"/>
            <a:headEnd/>
            <a:tailEnd/>
          </a:ln>
        </p:spPr>
        <p:txBody>
          <a:bodyPr wrap="none" lIns="0" tIns="0" rIns="0" bIns="0"/>
          <a:lstStyle/>
          <a:p>
            <a:pPr algn="ctr">
              <a:lnSpc>
                <a:spcPts val="5000"/>
              </a:lnSpc>
            </a:pPr>
            <a:r>
              <a:rPr lang="ru-RU" sz="6000" b="1" dirty="0" smtClean="0">
                <a:solidFill>
                  <a:srgbClr val="1FBEF9"/>
                </a:solidFill>
                <a:ea typeface="Unbounded Bold"/>
                <a:cs typeface="Unbounded Bold"/>
              </a:rPr>
              <a:t>19</a:t>
            </a:r>
            <a:endParaRPr lang="en-US" sz="6000" dirty="0">
              <a:solidFill>
                <a:srgbClr val="1FBEF9"/>
              </a:solidFill>
            </a:endParaRPr>
          </a:p>
        </p:txBody>
      </p:sp>
      <p:sp>
        <p:nvSpPr>
          <p:cNvPr id="201" name="Text 0"/>
          <p:cNvSpPr>
            <a:spLocks noChangeArrowheads="1"/>
          </p:cNvSpPr>
          <p:nvPr/>
        </p:nvSpPr>
        <p:spPr bwMode="auto">
          <a:xfrm>
            <a:off x="4223848" y="973569"/>
            <a:ext cx="7331075" cy="1115765"/>
          </a:xfrm>
          <a:prstGeom prst="rect">
            <a:avLst/>
          </a:prstGeom>
          <a:noFill/>
          <a:ln w="9525">
            <a:noFill/>
            <a:miter lim="800000"/>
            <a:headEnd/>
            <a:tailEnd/>
          </a:ln>
        </p:spPr>
        <p:txBody>
          <a:bodyPr lIns="0" tIns="0" rIns="0" bIns="0"/>
          <a:lstStyle/>
          <a:p>
            <a:pPr>
              <a:lnSpc>
                <a:spcPts val="5550"/>
              </a:lnSpc>
            </a:pPr>
            <a:r>
              <a:rPr lang="en-US" sz="4800" b="1" dirty="0">
                <a:solidFill>
                  <a:schemeClr val="bg1"/>
                </a:solidFill>
                <a:ea typeface="Unbounded Bold"/>
                <a:cs typeface="Unbounded Bold"/>
              </a:rPr>
              <a:t>Table of Contents</a:t>
            </a:r>
            <a:endParaRPr lang="en-US" sz="4800" dirty="0">
              <a:solidFill>
                <a:schemeClr val="bg1"/>
              </a:solidFill>
            </a:endParaRPr>
          </a:p>
        </p:txBody>
      </p:sp>
    </p:spTree>
    <p:extLst>
      <p:ext uri="{BB962C8B-B14F-4D97-AF65-F5344CB8AC3E}">
        <p14:creationId xmlns:p14="http://schemas.microsoft.com/office/powerpoint/2010/main" val="3979845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03300" y="7432675"/>
            <a:ext cx="11887200" cy="16194088"/>
          </a:xfrm>
          <a:prstGeom prst="rect">
            <a:avLst/>
          </a:prstGeom>
          <a:solidFill>
            <a:srgbClr val="D6F5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6386" name="Прямоугольник 3"/>
          <p:cNvSpPr>
            <a:spLocks noChangeArrowheads="1"/>
          </p:cNvSpPr>
          <p:nvPr/>
        </p:nvSpPr>
        <p:spPr bwMode="auto">
          <a:xfrm>
            <a:off x="1711325" y="8218488"/>
            <a:ext cx="10641013" cy="15038387"/>
          </a:xfrm>
          <a:prstGeom prst="rect">
            <a:avLst/>
          </a:prstGeom>
          <a:noFill/>
          <a:ln w="9525">
            <a:noFill/>
            <a:miter lim="800000"/>
            <a:headEnd/>
            <a:tailEnd/>
          </a:ln>
        </p:spPr>
        <p:txBody>
          <a:bodyPr>
            <a:spAutoFit/>
          </a:bodyPr>
          <a:lstStyle/>
          <a:p>
            <a:r>
              <a:rPr lang="en-US" sz="2800" b="1"/>
              <a:t>Empowering Innovation with Public Data!</a:t>
            </a:r>
          </a:p>
          <a:p>
            <a:endParaRPr lang="en-US" sz="2800"/>
          </a:p>
          <a:p>
            <a:r>
              <a:rPr lang="en-US" sz="2800"/>
              <a:t>Dear colleagues,</a:t>
            </a:r>
            <a:br>
              <a:rPr lang="en-US" sz="2800"/>
            </a:br>
            <a:endParaRPr lang="en-US" sz="2800"/>
          </a:p>
          <a:p>
            <a:r>
              <a:rPr lang="ru-RU" sz="2800"/>
              <a:t>At Astro, we believe in the transformative potential of data to drive innovation through AML and KYC-compliant proxy infrastructures. We consider our mission in delivering secure and ethical access to open web data through dynamic residential, mobile, and datacenter geo targeted proxies. From studying markets and training AI-based models to protecting brands and performing SEO tasks, our KYC-compliant methods of extracting open web data are reshaping industries.</a:t>
            </a:r>
            <a:br>
              <a:rPr lang="ru-RU" sz="2800"/>
            </a:br>
            <a:endParaRPr lang="ru-RU" sz="2800"/>
          </a:p>
          <a:p>
            <a:r>
              <a:rPr lang="ru-RU" sz="2800"/>
              <a:t>As an ethical proxy ecosystem with IPs gathered with users’ consent, Astro is proud to announce that we have surpassed the two million IP addresses' threshold by 2025. We provide customers with access to open internet data in 100+ countries worldwide. This information not only fuels innovation but also meets the up-to-date standards of ethics. We offer dynamic proxies with a free proxy test and 100% compatibility with AI and ML to make data collection simple as never before.</a:t>
            </a:r>
            <a:br>
              <a:rPr lang="ru-RU" sz="2800"/>
            </a:br>
            <a:endParaRPr lang="ru-RU" sz="2800"/>
          </a:p>
          <a:p>
            <a:r>
              <a:rPr lang="ru-RU" sz="2800"/>
              <a:t>Our mission is clear—keep public data accessible to empower businesses, researchers, and organizations worldwide in strict compliance with KYC/AML code and AI/ML approach. Thousands of companies that are choosing our solutions are the proof of how data creates a better, safer, and more connected world.</a:t>
            </a:r>
            <a:br>
              <a:rPr lang="ru-RU" sz="2800"/>
            </a:br>
            <a:endParaRPr lang="ru-RU" sz="2800"/>
          </a:p>
          <a:p>
            <a:r>
              <a:rPr lang="ru-RU" sz="2800"/>
              <a:t>Thank you for being part of our community and for buying Astro's residential, mobile, and datacenter proxies to turn data into impact. Together, we're building a future where information drives progress. </a:t>
            </a:r>
            <a:br>
              <a:rPr lang="ru-RU" sz="2800"/>
            </a:br>
            <a:endParaRPr lang="en-US" sz="2800"/>
          </a:p>
          <a:p>
            <a:r>
              <a:rPr lang="en-US" sz="2800"/>
              <a:t>Sincerely,</a:t>
            </a:r>
            <a:br>
              <a:rPr lang="en-US" sz="2800"/>
            </a:br>
            <a:r>
              <a:rPr lang="en-US" sz="2800"/>
              <a:t>Team Astro</a:t>
            </a:r>
          </a:p>
        </p:txBody>
      </p:sp>
      <p:sp>
        <p:nvSpPr>
          <p:cNvPr id="2" name="Номер слайда 1"/>
          <p:cNvSpPr>
            <a:spLocks noGrp="1"/>
          </p:cNvSpPr>
          <p:nvPr>
            <p:ph type="sldNum" sz="quarter" idx="12"/>
          </p:nvPr>
        </p:nvSpPr>
        <p:spPr/>
        <p:txBody>
          <a:bodyPr/>
          <a:lstStyle/>
          <a:p>
            <a:pPr>
              <a:defRPr/>
            </a:pPr>
            <a:fld id="{5FDBE286-43EB-4158-B01B-925CF6CD3D18}" type="slidenum">
              <a:rPr lang="ru-RU" smtClean="0"/>
              <a:pPr>
                <a:defRPr/>
              </a:pPr>
              <a:t>3</a:t>
            </a:fld>
            <a:endParaRPr lang="ru-RU" dirty="0"/>
          </a:p>
        </p:txBody>
      </p:sp>
      <p:pic>
        <p:nvPicPr>
          <p:cNvPr id="3" name="ASTRO - Data Gathering Infrastruc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bwMode="auto">
          <a:xfrm>
            <a:off x="1003300" y="574675"/>
            <a:ext cx="118872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hape 5"/>
          <p:cNvSpPr>
            <a:spLocks noChangeArrowheads="1"/>
          </p:cNvSpPr>
          <p:nvPr/>
        </p:nvSpPr>
        <p:spPr bwMode="auto">
          <a:xfrm>
            <a:off x="533400" y="19308763"/>
            <a:ext cx="593725" cy="509587"/>
          </a:xfrm>
          <a:prstGeom prst="roundRect">
            <a:avLst>
              <a:gd name="adj" fmla="val 18671"/>
            </a:avLst>
          </a:prstGeom>
          <a:gradFill rotWithShape="0">
            <a:gsLst>
              <a:gs pos="0">
                <a:srgbClr val="01A4FF"/>
              </a:gs>
              <a:gs pos="100000">
                <a:srgbClr val="65FF4D"/>
              </a:gs>
            </a:gsLst>
            <a:lin ang="2700000" scaled="1"/>
          </a:gradFill>
          <a:ln w="7620">
            <a:solidFill>
              <a:srgbClr val="BCDBD4"/>
            </a:solidFill>
            <a:round/>
            <a:headEnd/>
            <a:tailEnd/>
          </a:ln>
        </p:spPr>
        <p:txBody>
          <a:bodyPr/>
          <a:lstStyle/>
          <a:p>
            <a:endParaRPr lang="ru-RU"/>
          </a:p>
        </p:txBody>
      </p:sp>
      <p:sp>
        <p:nvSpPr>
          <p:cNvPr id="17410" name="Shape 5"/>
          <p:cNvSpPr>
            <a:spLocks noChangeArrowheads="1"/>
          </p:cNvSpPr>
          <p:nvPr/>
        </p:nvSpPr>
        <p:spPr bwMode="auto">
          <a:xfrm>
            <a:off x="9348788" y="19308763"/>
            <a:ext cx="593725" cy="511175"/>
          </a:xfrm>
          <a:prstGeom prst="roundRect">
            <a:avLst>
              <a:gd name="adj" fmla="val 18671"/>
            </a:avLst>
          </a:prstGeom>
          <a:gradFill rotWithShape="0">
            <a:gsLst>
              <a:gs pos="0">
                <a:srgbClr val="01A4FF"/>
              </a:gs>
              <a:gs pos="100000">
                <a:srgbClr val="65FF4D"/>
              </a:gs>
            </a:gsLst>
            <a:lin ang="2700000" scaled="1"/>
          </a:gradFill>
          <a:ln w="7620">
            <a:solidFill>
              <a:srgbClr val="BCDBD4"/>
            </a:solidFill>
            <a:round/>
            <a:headEnd/>
            <a:tailEnd/>
          </a:ln>
        </p:spPr>
        <p:txBody>
          <a:bodyPr/>
          <a:lstStyle/>
          <a:p>
            <a:endParaRPr lang="ru-RU"/>
          </a:p>
        </p:txBody>
      </p:sp>
      <p:sp>
        <p:nvSpPr>
          <p:cNvPr id="17411" name="Text 0"/>
          <p:cNvSpPr>
            <a:spLocks noChangeArrowheads="1"/>
          </p:cNvSpPr>
          <p:nvPr/>
        </p:nvSpPr>
        <p:spPr bwMode="auto">
          <a:xfrm>
            <a:off x="885825" y="1314450"/>
            <a:ext cx="12430125" cy="2125663"/>
          </a:xfrm>
          <a:prstGeom prst="rect">
            <a:avLst/>
          </a:prstGeom>
          <a:noFill/>
          <a:ln w="9525">
            <a:noFill/>
            <a:miter lim="800000"/>
            <a:headEnd/>
            <a:tailEnd/>
          </a:ln>
        </p:spPr>
        <p:txBody>
          <a:bodyPr lIns="0" tIns="0" rIns="0" bIns="0"/>
          <a:lstStyle/>
          <a:p>
            <a:pPr>
              <a:lnSpc>
                <a:spcPts val="5550"/>
              </a:lnSpc>
            </a:pPr>
            <a:r>
              <a:rPr lang="en-US" sz="4400" b="1">
                <a:ea typeface="Unbounded Bold"/>
                <a:cs typeface="Unbounded Bold"/>
              </a:rPr>
              <a:t>Astro Services: for the Best </a:t>
            </a:r>
            <a:br>
              <a:rPr lang="en-US" sz="4400" b="1">
                <a:ea typeface="Unbounded Bold"/>
                <a:cs typeface="Unbounded Bold"/>
              </a:rPr>
            </a:br>
            <a:r>
              <a:rPr lang="en-US" sz="4400" b="1">
                <a:ea typeface="Unbounded Bold"/>
                <a:cs typeface="Unbounded Bold"/>
              </a:rPr>
              <a:t>Data Collection Experience</a:t>
            </a:r>
            <a:endParaRPr lang="en-US" sz="4400"/>
          </a:p>
        </p:txBody>
      </p:sp>
      <p:sp>
        <p:nvSpPr>
          <p:cNvPr id="17412" name="Text 1"/>
          <p:cNvSpPr>
            <a:spLocks noChangeArrowheads="1"/>
          </p:cNvSpPr>
          <p:nvPr/>
        </p:nvSpPr>
        <p:spPr bwMode="auto">
          <a:xfrm>
            <a:off x="8609013" y="3044825"/>
            <a:ext cx="3341687" cy="3068638"/>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Welcome to Astro, </a:t>
            </a:r>
            <a:br>
              <a:rPr lang="en-US" sz="1700">
                <a:ea typeface="Open Sans"/>
                <a:cs typeface="Open Sans"/>
              </a:rPr>
            </a:br>
            <a:r>
              <a:rPr lang="en-US" sz="1700">
                <a:ea typeface="Open Sans"/>
                <a:cs typeface="Open Sans"/>
              </a:rPr>
              <a:t>your reliable partner for web data collection and analysis. We provide a wide proxy network for businesses and individuals looking to access and leverage data from the internet.</a:t>
            </a:r>
            <a:endParaRPr lang="en-US" sz="1700"/>
          </a:p>
        </p:txBody>
      </p:sp>
      <p:sp>
        <p:nvSpPr>
          <p:cNvPr id="17413" name="Text 0"/>
          <p:cNvSpPr>
            <a:spLocks noChangeArrowheads="1"/>
          </p:cNvSpPr>
          <p:nvPr/>
        </p:nvSpPr>
        <p:spPr bwMode="auto">
          <a:xfrm>
            <a:off x="8732838" y="6437313"/>
            <a:ext cx="5588000" cy="787400"/>
          </a:xfrm>
          <a:prstGeom prst="rect">
            <a:avLst/>
          </a:prstGeom>
          <a:noFill/>
          <a:ln w="9525">
            <a:noFill/>
            <a:miter lim="800000"/>
            <a:headEnd/>
            <a:tailEnd/>
          </a:ln>
        </p:spPr>
        <p:txBody>
          <a:bodyPr lIns="0" tIns="0" rIns="0" bIns="0"/>
          <a:lstStyle/>
          <a:p>
            <a:pPr>
              <a:lnSpc>
                <a:spcPts val="5550"/>
              </a:lnSpc>
            </a:pPr>
            <a:r>
              <a:rPr lang="en-US" sz="3200" b="1">
                <a:ea typeface="Unbounded Bold"/>
                <a:cs typeface="Unbounded Bold"/>
              </a:rPr>
              <a:t>We offer:</a:t>
            </a:r>
          </a:p>
        </p:txBody>
      </p:sp>
      <p:sp>
        <p:nvSpPr>
          <p:cNvPr id="17414" name="Text 1"/>
          <p:cNvSpPr>
            <a:spLocks noChangeArrowheads="1"/>
          </p:cNvSpPr>
          <p:nvPr/>
        </p:nvSpPr>
        <p:spPr bwMode="auto">
          <a:xfrm>
            <a:off x="966788" y="15825788"/>
            <a:ext cx="3829050" cy="355600"/>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Datacenter Proxies</a:t>
            </a:r>
            <a:endParaRPr lang="en-US" sz="2200"/>
          </a:p>
        </p:txBody>
      </p:sp>
      <p:sp>
        <p:nvSpPr>
          <p:cNvPr id="18" name="Text 2"/>
          <p:cNvSpPr/>
          <p:nvPr/>
        </p:nvSpPr>
        <p:spPr>
          <a:xfrm>
            <a:off x="966788" y="16305213"/>
            <a:ext cx="7756525" cy="2541587"/>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Datacenter proxies offer fast and reliable connections, ideal for general web scraping and data collection tasks. These proxies are located in datacenters around the world, providing access to a vast pool of IP addresses.</a:t>
            </a:r>
            <a:endParaRPr lang="en-US" sz="1750" dirty="0">
              <a:latin typeface="Arial" panose="020B0604020202020204" pitchFamily="34" charset="0"/>
              <a:cs typeface="Arial" panose="020B0604020202020204" pitchFamily="34" charset="0"/>
            </a:endParaRPr>
          </a:p>
        </p:txBody>
      </p:sp>
      <p:sp>
        <p:nvSpPr>
          <p:cNvPr id="17416" name="Text 3"/>
          <p:cNvSpPr>
            <a:spLocks noChangeArrowheads="1"/>
          </p:cNvSpPr>
          <p:nvPr/>
        </p:nvSpPr>
        <p:spPr bwMode="auto">
          <a:xfrm>
            <a:off x="8748713" y="7546975"/>
            <a:ext cx="3368675" cy="354013"/>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Residential Proxies</a:t>
            </a:r>
            <a:endParaRPr lang="en-US" sz="2200"/>
          </a:p>
        </p:txBody>
      </p:sp>
      <p:sp>
        <p:nvSpPr>
          <p:cNvPr id="20" name="Text 4"/>
          <p:cNvSpPr/>
          <p:nvPr/>
        </p:nvSpPr>
        <p:spPr>
          <a:xfrm>
            <a:off x="8770938" y="7983538"/>
            <a:ext cx="3533775" cy="2903537"/>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Residential proxies are sourced from real home internet service providers (ISPs) in over 100 countries. These proxies offer superior geo-targeting capabilities and are excellent for bypassing security measures and collecting data from geographically sensitive websites.</a:t>
            </a:r>
            <a:endParaRPr lang="en-US" sz="1750" dirty="0">
              <a:latin typeface="Arial" panose="020B0604020202020204" pitchFamily="34" charset="0"/>
              <a:cs typeface="Arial" panose="020B0604020202020204" pitchFamily="34" charset="0"/>
            </a:endParaRPr>
          </a:p>
        </p:txBody>
      </p:sp>
      <p:sp>
        <p:nvSpPr>
          <p:cNvPr id="17418" name="Text 5"/>
          <p:cNvSpPr>
            <a:spLocks noChangeArrowheads="1"/>
          </p:cNvSpPr>
          <p:nvPr/>
        </p:nvSpPr>
        <p:spPr bwMode="auto">
          <a:xfrm>
            <a:off x="8767763" y="11661775"/>
            <a:ext cx="2835275" cy="354013"/>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Mobile Proxies</a:t>
            </a:r>
            <a:endParaRPr lang="en-US" sz="2200"/>
          </a:p>
        </p:txBody>
      </p:sp>
      <p:sp>
        <p:nvSpPr>
          <p:cNvPr id="22" name="Text 6"/>
          <p:cNvSpPr/>
          <p:nvPr/>
        </p:nvSpPr>
        <p:spPr>
          <a:xfrm>
            <a:off x="8770938" y="12117388"/>
            <a:ext cx="3341687" cy="1130300"/>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Mobile proxies are sourced from mobile carriers, offering the same geo-targeting advantages as residential proxies. These proxies are ideal for simulating mobile device behavior and collecting data from websites that are specifically optimized for mobile use.</a:t>
            </a:r>
            <a:endParaRPr lang="en-US" sz="1750" dirty="0">
              <a:latin typeface="Arial" panose="020B0604020202020204" pitchFamily="34" charset="0"/>
              <a:cs typeface="Arial" panose="020B0604020202020204" pitchFamily="34" charset="0"/>
            </a:endParaRPr>
          </a:p>
        </p:txBody>
      </p:sp>
      <p:sp>
        <p:nvSpPr>
          <p:cNvPr id="23" name="Text 0"/>
          <p:cNvSpPr/>
          <p:nvPr/>
        </p:nvSpPr>
        <p:spPr>
          <a:xfrm>
            <a:off x="558800" y="17932400"/>
            <a:ext cx="14749463" cy="708025"/>
          </a:xfrm>
          <a:prstGeom prst="rect">
            <a:avLst/>
          </a:prstGeom>
          <a:noFill/>
          <a:ln/>
        </p:spPr>
        <p:txBody>
          <a:bodyPr wrap="none" lIns="0" tIns="0" rIns="0" bIns="0"/>
          <a:lstStyle/>
          <a:p>
            <a:pPr fontAlgn="auto">
              <a:lnSpc>
                <a:spcPts val="5550"/>
              </a:lnSpc>
              <a:spcBef>
                <a:spcPts val="0"/>
              </a:spcBef>
              <a:spcAft>
                <a:spcPts val="0"/>
              </a:spcAft>
              <a:defRPr/>
            </a:pPr>
            <a:r>
              <a:rPr lang="en-US" sz="4450" b="1" dirty="0">
                <a:latin typeface="Arial" panose="020B0604020202020204" pitchFamily="34" charset="0"/>
                <a:ea typeface="Unbounded Bold" pitchFamily="34" charset="-122"/>
                <a:cs typeface="Arial" panose="020B0604020202020204" pitchFamily="34" charset="0"/>
              </a:rPr>
              <a:t>IP Addresses: Quality and Reliability</a:t>
            </a:r>
            <a:endParaRPr lang="en-US" sz="4450" dirty="0">
              <a:latin typeface="Arial" panose="020B0604020202020204" pitchFamily="34" charset="0"/>
              <a:cs typeface="Arial" panose="020B0604020202020204" pitchFamily="34" charset="0"/>
            </a:endParaRPr>
          </a:p>
        </p:txBody>
      </p:sp>
      <p:sp>
        <p:nvSpPr>
          <p:cNvPr id="25" name="Text 2"/>
          <p:cNvSpPr/>
          <p:nvPr/>
        </p:nvSpPr>
        <p:spPr>
          <a:xfrm>
            <a:off x="687388" y="19392900"/>
            <a:ext cx="298450" cy="425450"/>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1</a:t>
            </a:r>
            <a:endParaRPr lang="en-US" sz="2650" dirty="0">
              <a:solidFill>
                <a:schemeClr val="bg1"/>
              </a:solidFill>
              <a:latin typeface="Arial" panose="020B0604020202020204" pitchFamily="34" charset="0"/>
              <a:cs typeface="Arial" panose="020B0604020202020204" pitchFamily="34" charset="0"/>
            </a:endParaRPr>
          </a:p>
        </p:txBody>
      </p:sp>
      <p:sp>
        <p:nvSpPr>
          <p:cNvPr id="17422" name="Text 3"/>
          <p:cNvSpPr>
            <a:spLocks noChangeArrowheads="1"/>
          </p:cNvSpPr>
          <p:nvPr/>
        </p:nvSpPr>
        <p:spPr bwMode="auto">
          <a:xfrm>
            <a:off x="1258888" y="19308763"/>
            <a:ext cx="4021137" cy="1062037"/>
          </a:xfrm>
          <a:prstGeom prst="rect">
            <a:avLst/>
          </a:prstGeom>
          <a:noFill/>
          <a:ln w="9525">
            <a:noFill/>
            <a:miter lim="800000"/>
            <a:headEnd/>
            <a:tailEnd/>
          </a:ln>
        </p:spPr>
        <p:txBody>
          <a:bodyPr lIns="0" tIns="0" rIns="0" bIns="0"/>
          <a:lstStyle/>
          <a:p>
            <a:pPr>
              <a:lnSpc>
                <a:spcPts val="2750"/>
              </a:lnSpc>
            </a:pPr>
            <a:r>
              <a:rPr lang="en-US" sz="2200" b="1">
                <a:ea typeface="Unbounded Bold"/>
                <a:cs typeface="Unbounded Bold"/>
              </a:rPr>
              <a:t>Dedicated Ports and Individual Proxies</a:t>
            </a:r>
            <a:endParaRPr lang="en-US" sz="2200"/>
          </a:p>
        </p:txBody>
      </p:sp>
      <p:sp>
        <p:nvSpPr>
          <p:cNvPr id="27" name="Text 4"/>
          <p:cNvSpPr/>
          <p:nvPr/>
        </p:nvSpPr>
        <p:spPr>
          <a:xfrm>
            <a:off x="755650" y="20313650"/>
            <a:ext cx="3916363" cy="362902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Each datacenter, residential, or mobile proxy you purchase comes with a dedicated port, ensuring private and secure access. Every proxy has its own external IP address, and a single IP address corresponds to a single port. This eliminates shared proxy ports and potential security risks.</a:t>
            </a:r>
            <a:endParaRPr lang="en-US" sz="1750" dirty="0">
              <a:latin typeface="Arial" panose="020B0604020202020204" pitchFamily="34" charset="0"/>
              <a:cs typeface="Arial" panose="020B0604020202020204" pitchFamily="34" charset="0"/>
            </a:endParaRPr>
          </a:p>
        </p:txBody>
      </p:sp>
      <p:sp>
        <p:nvSpPr>
          <p:cNvPr id="17424" name="Shape 5"/>
          <p:cNvSpPr>
            <a:spLocks noChangeArrowheads="1"/>
          </p:cNvSpPr>
          <p:nvPr/>
        </p:nvSpPr>
        <p:spPr bwMode="auto">
          <a:xfrm>
            <a:off x="4854575" y="19329400"/>
            <a:ext cx="592138" cy="511175"/>
          </a:xfrm>
          <a:prstGeom prst="roundRect">
            <a:avLst>
              <a:gd name="adj" fmla="val 18671"/>
            </a:avLst>
          </a:prstGeom>
          <a:gradFill rotWithShape="0">
            <a:gsLst>
              <a:gs pos="0">
                <a:srgbClr val="01A4FF"/>
              </a:gs>
              <a:gs pos="100000">
                <a:srgbClr val="65FF4D"/>
              </a:gs>
            </a:gsLst>
            <a:lin ang="2700000" scaled="1"/>
          </a:gradFill>
          <a:ln w="7620">
            <a:solidFill>
              <a:srgbClr val="BCDBD4"/>
            </a:solidFill>
            <a:round/>
            <a:headEnd/>
            <a:tailEnd/>
          </a:ln>
        </p:spPr>
        <p:txBody>
          <a:bodyPr/>
          <a:lstStyle/>
          <a:p>
            <a:endParaRPr lang="ru-RU"/>
          </a:p>
        </p:txBody>
      </p:sp>
      <p:sp>
        <p:nvSpPr>
          <p:cNvPr id="29" name="Text 6"/>
          <p:cNvSpPr/>
          <p:nvPr/>
        </p:nvSpPr>
        <p:spPr>
          <a:xfrm>
            <a:off x="4986338" y="19427825"/>
            <a:ext cx="330200" cy="341313"/>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2</a:t>
            </a:r>
            <a:endParaRPr lang="en-US" sz="2650" dirty="0">
              <a:solidFill>
                <a:schemeClr val="bg1"/>
              </a:solidFill>
              <a:latin typeface="Arial" panose="020B0604020202020204" pitchFamily="34" charset="0"/>
              <a:cs typeface="Arial" panose="020B0604020202020204" pitchFamily="34" charset="0"/>
            </a:endParaRPr>
          </a:p>
        </p:txBody>
      </p:sp>
      <p:sp>
        <p:nvSpPr>
          <p:cNvPr id="17426" name="Text 7"/>
          <p:cNvSpPr>
            <a:spLocks noChangeArrowheads="1"/>
          </p:cNvSpPr>
          <p:nvPr/>
        </p:nvSpPr>
        <p:spPr bwMode="auto">
          <a:xfrm>
            <a:off x="5681663" y="19308763"/>
            <a:ext cx="3155950" cy="708025"/>
          </a:xfrm>
          <a:prstGeom prst="rect">
            <a:avLst/>
          </a:prstGeom>
          <a:noFill/>
          <a:ln w="9525">
            <a:noFill/>
            <a:miter lim="800000"/>
            <a:headEnd/>
            <a:tailEnd/>
          </a:ln>
        </p:spPr>
        <p:txBody>
          <a:bodyPr lIns="0" tIns="0" rIns="0" bIns="0"/>
          <a:lstStyle/>
          <a:p>
            <a:pPr>
              <a:lnSpc>
                <a:spcPts val="2750"/>
              </a:lnSpc>
            </a:pPr>
            <a:r>
              <a:rPr lang="en-US" sz="2200" b="1">
                <a:ea typeface="Unbounded Bold"/>
                <a:cs typeface="Unbounded Bold"/>
              </a:rPr>
              <a:t>Rotating IPs for Enhanced Privacy</a:t>
            </a:r>
            <a:endParaRPr lang="en-US" sz="2200"/>
          </a:p>
        </p:txBody>
      </p:sp>
      <p:sp>
        <p:nvSpPr>
          <p:cNvPr id="31" name="Text 8"/>
          <p:cNvSpPr/>
          <p:nvPr/>
        </p:nvSpPr>
        <p:spPr>
          <a:xfrm>
            <a:off x="5394325" y="20308888"/>
            <a:ext cx="3487738" cy="2973387"/>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All our proxies are rotating, meaning their external IP addresses change regularly. This feature is ideal for most web scraping tasks and helps to avoid detection by websites. Rotating IPs are also beneficial for maintaining privacy and evading IP-based restrictions.</a:t>
            </a:r>
            <a:endParaRPr lang="en-US" sz="1750" dirty="0">
              <a:latin typeface="Arial" panose="020B0604020202020204" pitchFamily="34" charset="0"/>
              <a:cs typeface="Arial" panose="020B0604020202020204" pitchFamily="34" charset="0"/>
            </a:endParaRPr>
          </a:p>
        </p:txBody>
      </p:sp>
      <p:sp>
        <p:nvSpPr>
          <p:cNvPr id="33" name="Text 10"/>
          <p:cNvSpPr/>
          <p:nvPr/>
        </p:nvSpPr>
        <p:spPr>
          <a:xfrm>
            <a:off x="9480550" y="19410363"/>
            <a:ext cx="331788" cy="341312"/>
          </a:xfrm>
          <a:prstGeom prst="rect">
            <a:avLst/>
          </a:prstGeom>
          <a:noFill/>
          <a:ln/>
        </p:spPr>
        <p:txBody>
          <a:bodyPr wrap="none" lIns="0" tIns="0" rIns="0" bIns="0"/>
          <a:lstStyle/>
          <a:p>
            <a:pPr algn="ctr" fontAlgn="auto">
              <a:lnSpc>
                <a:spcPts val="2650"/>
              </a:lnSpc>
              <a:spcBef>
                <a:spcPts val="0"/>
              </a:spcBef>
              <a:spcAft>
                <a:spcPts val="0"/>
              </a:spcAft>
              <a:defRPr/>
            </a:pPr>
            <a:r>
              <a:rPr lang="en-US" sz="2650" b="1" dirty="0">
                <a:solidFill>
                  <a:schemeClr val="bg1"/>
                </a:solidFill>
                <a:latin typeface="Arial" panose="020B0604020202020204" pitchFamily="34" charset="0"/>
                <a:ea typeface="Unbounded Bold" pitchFamily="34" charset="-122"/>
                <a:cs typeface="Arial" panose="020B0604020202020204" pitchFamily="34" charset="0"/>
              </a:rPr>
              <a:t>3</a:t>
            </a:r>
            <a:endParaRPr lang="en-US" sz="2650" dirty="0">
              <a:solidFill>
                <a:schemeClr val="bg1"/>
              </a:solidFill>
              <a:latin typeface="Arial" panose="020B0604020202020204" pitchFamily="34" charset="0"/>
              <a:cs typeface="Arial" panose="020B0604020202020204" pitchFamily="34" charset="0"/>
            </a:endParaRPr>
          </a:p>
        </p:txBody>
      </p:sp>
      <p:sp>
        <p:nvSpPr>
          <p:cNvPr id="17429" name="Text 11"/>
          <p:cNvSpPr>
            <a:spLocks noChangeArrowheads="1"/>
          </p:cNvSpPr>
          <p:nvPr/>
        </p:nvSpPr>
        <p:spPr bwMode="auto">
          <a:xfrm>
            <a:off x="10072688" y="19427825"/>
            <a:ext cx="4022725" cy="709613"/>
          </a:xfrm>
          <a:prstGeom prst="rect">
            <a:avLst/>
          </a:prstGeom>
          <a:noFill/>
          <a:ln w="9525">
            <a:noFill/>
            <a:miter lim="800000"/>
            <a:headEnd/>
            <a:tailEnd/>
          </a:ln>
        </p:spPr>
        <p:txBody>
          <a:bodyPr lIns="0" tIns="0" rIns="0" bIns="0"/>
          <a:lstStyle/>
          <a:p>
            <a:pPr>
              <a:lnSpc>
                <a:spcPts val="2750"/>
              </a:lnSpc>
            </a:pPr>
            <a:r>
              <a:rPr lang="en-US" sz="2200" b="1">
                <a:ea typeface="Unbounded Bold"/>
                <a:cs typeface="Unbounded Bold"/>
              </a:rPr>
              <a:t>Geo-Targeted Proxies</a:t>
            </a:r>
            <a:endParaRPr lang="en-US" sz="2200"/>
          </a:p>
        </p:txBody>
      </p:sp>
      <p:sp>
        <p:nvSpPr>
          <p:cNvPr id="35" name="Text 12"/>
          <p:cNvSpPr/>
          <p:nvPr/>
        </p:nvSpPr>
        <p:spPr>
          <a:xfrm>
            <a:off x="9480550" y="20293013"/>
            <a:ext cx="3943350" cy="326707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We provide access to geo-targeted proxies, allowing you to specify the desired geolocation for your web scraping tasks. You can choose a specific country, city, or even internet service provider (ISP) to ensure that your requests are originating from the right location.</a:t>
            </a:r>
            <a:endParaRPr lang="en-US" sz="1750" dirty="0">
              <a:latin typeface="Arial" panose="020B0604020202020204" pitchFamily="34" charset="0"/>
              <a:cs typeface="Arial" panose="020B0604020202020204" pitchFamily="34" charset="0"/>
            </a:endParaRPr>
          </a:p>
        </p:txBody>
      </p:sp>
      <p:pic>
        <p:nvPicPr>
          <p:cNvPr id="17431" name="Рисунок 5"/>
          <p:cNvPicPr>
            <a:picLocks noChangeAspect="1"/>
          </p:cNvPicPr>
          <p:nvPr/>
        </p:nvPicPr>
        <p:blipFill>
          <a:blip r:embed="rId2"/>
          <a:srcRect/>
          <a:stretch>
            <a:fillRect/>
          </a:stretch>
        </p:blipFill>
        <p:spPr bwMode="auto">
          <a:xfrm>
            <a:off x="-4764088" y="2655888"/>
            <a:ext cx="14079538" cy="8470900"/>
          </a:xfrm>
          <a:prstGeom prst="rect">
            <a:avLst/>
          </a:prstGeom>
          <a:noFill/>
          <a:ln w="9525">
            <a:noFill/>
            <a:miter lim="800000"/>
            <a:headEnd/>
            <a:tailEnd/>
          </a:ln>
        </p:spPr>
      </p:pic>
      <p:pic>
        <p:nvPicPr>
          <p:cNvPr id="17432" name="Рисунок 1"/>
          <p:cNvPicPr>
            <a:picLocks noChangeAspect="1"/>
          </p:cNvPicPr>
          <p:nvPr/>
        </p:nvPicPr>
        <p:blipFill>
          <a:blip r:embed="rId3"/>
          <a:srcRect/>
          <a:stretch>
            <a:fillRect/>
          </a:stretch>
        </p:blipFill>
        <p:spPr bwMode="auto">
          <a:xfrm>
            <a:off x="12555538" y="23002875"/>
            <a:ext cx="198437" cy="471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 0" descr="preencoded.png"/>
          <p:cNvPicPr>
            <a:picLocks noChangeAspect="1"/>
          </p:cNvPicPr>
          <p:nvPr/>
        </p:nvPicPr>
        <p:blipFill>
          <a:blip r:embed="rId2"/>
          <a:srcRect/>
          <a:stretch>
            <a:fillRect/>
          </a:stretch>
        </p:blipFill>
        <p:spPr bwMode="auto">
          <a:xfrm>
            <a:off x="4762500" y="7938"/>
            <a:ext cx="8953500" cy="13430250"/>
          </a:xfrm>
          <a:prstGeom prst="rect">
            <a:avLst/>
          </a:prstGeom>
          <a:noFill/>
          <a:ln w="9525">
            <a:noFill/>
            <a:miter lim="800000"/>
            <a:headEnd/>
            <a:tailEnd/>
          </a:ln>
        </p:spPr>
      </p:pic>
      <p:sp>
        <p:nvSpPr>
          <p:cNvPr id="18434" name="Text 0"/>
          <p:cNvSpPr>
            <a:spLocks noChangeArrowheads="1"/>
          </p:cNvSpPr>
          <p:nvPr/>
        </p:nvSpPr>
        <p:spPr bwMode="auto">
          <a:xfrm>
            <a:off x="457200" y="1509713"/>
            <a:ext cx="4079875" cy="2178050"/>
          </a:xfrm>
          <a:prstGeom prst="rect">
            <a:avLst/>
          </a:prstGeom>
          <a:noFill/>
          <a:ln w="9525">
            <a:noFill/>
            <a:miter lim="800000"/>
            <a:headEnd/>
            <a:tailEnd/>
          </a:ln>
        </p:spPr>
        <p:txBody>
          <a:bodyPr lIns="0" tIns="0" rIns="0" bIns="0"/>
          <a:lstStyle/>
          <a:p>
            <a:pPr>
              <a:lnSpc>
                <a:spcPts val="4250"/>
              </a:lnSpc>
            </a:pPr>
            <a:r>
              <a:rPr lang="en-US" sz="4800" b="1">
                <a:ea typeface="Unbounded Bold"/>
                <a:cs typeface="Unbounded Bold"/>
              </a:rPr>
              <a:t>Pricing and Value: Competitive Advantage</a:t>
            </a:r>
            <a:endParaRPr lang="en-US" sz="4800"/>
          </a:p>
        </p:txBody>
      </p:sp>
      <p:pic>
        <p:nvPicPr>
          <p:cNvPr id="18435" name="Image 1" descr="preencoded.png"/>
          <p:cNvPicPr>
            <a:picLocks noChangeAspect="1"/>
          </p:cNvPicPr>
          <p:nvPr/>
        </p:nvPicPr>
        <p:blipFill>
          <a:blip r:embed="rId3"/>
          <a:srcRect/>
          <a:stretch>
            <a:fillRect/>
          </a:stretch>
        </p:blipFill>
        <p:spPr bwMode="auto">
          <a:xfrm>
            <a:off x="590550" y="4364038"/>
            <a:ext cx="431800" cy="433387"/>
          </a:xfrm>
          <a:prstGeom prst="rect">
            <a:avLst/>
          </a:prstGeom>
          <a:noFill/>
          <a:ln w="9525">
            <a:noFill/>
            <a:miter lim="800000"/>
            <a:headEnd/>
            <a:tailEnd/>
          </a:ln>
        </p:spPr>
      </p:pic>
      <p:sp>
        <p:nvSpPr>
          <p:cNvPr id="18436" name="Text 1"/>
          <p:cNvSpPr>
            <a:spLocks noChangeArrowheads="1"/>
          </p:cNvSpPr>
          <p:nvPr/>
        </p:nvSpPr>
        <p:spPr bwMode="auto">
          <a:xfrm>
            <a:off x="638175" y="4964113"/>
            <a:ext cx="2678113" cy="269875"/>
          </a:xfrm>
          <a:prstGeom prst="rect">
            <a:avLst/>
          </a:prstGeom>
          <a:noFill/>
          <a:ln w="9525">
            <a:noFill/>
            <a:miter lim="800000"/>
            <a:headEnd/>
            <a:tailEnd/>
          </a:ln>
        </p:spPr>
        <p:txBody>
          <a:bodyPr wrap="none" lIns="0" tIns="0" rIns="0" bIns="0"/>
          <a:lstStyle/>
          <a:p>
            <a:pPr>
              <a:lnSpc>
                <a:spcPts val="2100"/>
              </a:lnSpc>
            </a:pPr>
            <a:r>
              <a:rPr lang="en-US" sz="1700" b="1">
                <a:ea typeface="Unbounded Bold"/>
                <a:cs typeface="Unbounded Bold"/>
              </a:rPr>
              <a:t>Competitive Pricing</a:t>
            </a:r>
            <a:endParaRPr lang="en-US" sz="1700"/>
          </a:p>
        </p:txBody>
      </p:sp>
      <p:sp>
        <p:nvSpPr>
          <p:cNvPr id="18437" name="Text 2"/>
          <p:cNvSpPr>
            <a:spLocks noChangeArrowheads="1"/>
          </p:cNvSpPr>
          <p:nvPr/>
        </p:nvSpPr>
        <p:spPr bwMode="auto">
          <a:xfrm>
            <a:off x="638175" y="5338763"/>
            <a:ext cx="3679825" cy="1658937"/>
          </a:xfrm>
          <a:prstGeom prst="rect">
            <a:avLst/>
          </a:prstGeom>
          <a:noFill/>
          <a:ln w="9525">
            <a:noFill/>
            <a:miter lim="800000"/>
            <a:headEnd/>
            <a:tailEnd/>
          </a:ln>
        </p:spPr>
        <p:txBody>
          <a:bodyPr lIns="0" tIns="0" rIns="0" bIns="0"/>
          <a:lstStyle/>
          <a:p>
            <a:pPr>
              <a:lnSpc>
                <a:spcPts val="2150"/>
              </a:lnSpc>
            </a:pPr>
            <a:r>
              <a:rPr lang="en-US" sz="1300">
                <a:ea typeface="Open Sans"/>
                <a:cs typeface="Open Sans"/>
              </a:rPr>
              <a:t>Astro offers competitive pricing plans, providing you with access to our entire proxy network at affordable rates. We offer instant access without hidden fees or additional charges, ensuring maximum value for your investment.</a:t>
            </a:r>
            <a:endParaRPr lang="en-US" sz="1300"/>
          </a:p>
        </p:txBody>
      </p:sp>
      <p:pic>
        <p:nvPicPr>
          <p:cNvPr id="18438" name="Image 2" descr="preencoded.png"/>
          <p:cNvPicPr>
            <a:picLocks noChangeAspect="1"/>
          </p:cNvPicPr>
          <p:nvPr/>
        </p:nvPicPr>
        <p:blipFill>
          <a:blip r:embed="rId4"/>
          <a:srcRect/>
          <a:stretch>
            <a:fillRect/>
          </a:stretch>
        </p:blipFill>
        <p:spPr bwMode="auto">
          <a:xfrm>
            <a:off x="638175" y="7570788"/>
            <a:ext cx="433388" cy="433387"/>
          </a:xfrm>
          <a:prstGeom prst="rect">
            <a:avLst/>
          </a:prstGeom>
          <a:noFill/>
          <a:ln w="9525">
            <a:noFill/>
            <a:miter lim="800000"/>
            <a:headEnd/>
            <a:tailEnd/>
          </a:ln>
        </p:spPr>
      </p:pic>
      <p:sp>
        <p:nvSpPr>
          <p:cNvPr id="18439" name="Text 3"/>
          <p:cNvSpPr>
            <a:spLocks noChangeArrowheads="1"/>
          </p:cNvSpPr>
          <p:nvPr/>
        </p:nvSpPr>
        <p:spPr bwMode="auto">
          <a:xfrm>
            <a:off x="638175" y="8272463"/>
            <a:ext cx="2217738" cy="269875"/>
          </a:xfrm>
          <a:prstGeom prst="rect">
            <a:avLst/>
          </a:prstGeom>
          <a:noFill/>
          <a:ln w="9525">
            <a:noFill/>
            <a:miter lim="800000"/>
            <a:headEnd/>
            <a:tailEnd/>
          </a:ln>
        </p:spPr>
        <p:txBody>
          <a:bodyPr wrap="none" lIns="0" tIns="0" rIns="0" bIns="0"/>
          <a:lstStyle/>
          <a:p>
            <a:pPr>
              <a:lnSpc>
                <a:spcPts val="2100"/>
              </a:lnSpc>
            </a:pPr>
            <a:r>
              <a:rPr lang="en-US" sz="1700" b="1">
                <a:ea typeface="Unbounded Bold"/>
                <a:cs typeface="Unbounded Bold"/>
              </a:rPr>
              <a:t>Ethical Sourcing</a:t>
            </a:r>
            <a:endParaRPr lang="en-US" sz="1700"/>
          </a:p>
        </p:txBody>
      </p:sp>
      <p:sp>
        <p:nvSpPr>
          <p:cNvPr id="18440" name="Text 4"/>
          <p:cNvSpPr>
            <a:spLocks noChangeArrowheads="1"/>
          </p:cNvSpPr>
          <p:nvPr/>
        </p:nvSpPr>
        <p:spPr bwMode="auto">
          <a:xfrm>
            <a:off x="638175" y="8645525"/>
            <a:ext cx="3679825" cy="1384300"/>
          </a:xfrm>
          <a:prstGeom prst="rect">
            <a:avLst/>
          </a:prstGeom>
          <a:noFill/>
          <a:ln w="9525">
            <a:noFill/>
            <a:miter lim="800000"/>
            <a:headEnd/>
            <a:tailEnd/>
          </a:ln>
        </p:spPr>
        <p:txBody>
          <a:bodyPr lIns="0" tIns="0" rIns="0" bIns="0"/>
          <a:lstStyle/>
          <a:p>
            <a:pPr>
              <a:lnSpc>
                <a:spcPts val="2150"/>
              </a:lnSpc>
            </a:pPr>
            <a:r>
              <a:rPr lang="en-US" sz="1300">
                <a:ea typeface="Open Sans"/>
                <a:cs typeface="Open Sans"/>
              </a:rPr>
              <a:t>All our proxies are sourced ethically, ensuring compliance with KYC and AML policies. We prioritize user privacy and data security, providing you with peace of mind knowing that you're using trustworthy proxies.</a:t>
            </a:r>
            <a:endParaRPr lang="en-US" sz="1300"/>
          </a:p>
        </p:txBody>
      </p:sp>
      <p:pic>
        <p:nvPicPr>
          <p:cNvPr id="18441" name="Image 3" descr="preencoded.png"/>
          <p:cNvPicPr>
            <a:picLocks noChangeAspect="1"/>
          </p:cNvPicPr>
          <p:nvPr/>
        </p:nvPicPr>
        <p:blipFill>
          <a:blip r:embed="rId5"/>
          <a:srcRect/>
          <a:stretch>
            <a:fillRect/>
          </a:stretch>
        </p:blipFill>
        <p:spPr bwMode="auto">
          <a:xfrm>
            <a:off x="571500" y="10941050"/>
            <a:ext cx="636588" cy="609600"/>
          </a:xfrm>
          <a:prstGeom prst="rect">
            <a:avLst/>
          </a:prstGeom>
          <a:solidFill>
            <a:srgbClr val="D8E6F1"/>
          </a:solidFill>
          <a:ln w="9525">
            <a:solidFill>
              <a:srgbClr val="D8E6F1"/>
            </a:solidFill>
            <a:miter lim="800000"/>
            <a:headEnd/>
            <a:tailEnd/>
          </a:ln>
        </p:spPr>
      </p:pic>
      <p:sp>
        <p:nvSpPr>
          <p:cNvPr id="18442" name="Text 5"/>
          <p:cNvSpPr>
            <a:spLocks noChangeArrowheads="1"/>
          </p:cNvSpPr>
          <p:nvPr/>
        </p:nvSpPr>
        <p:spPr bwMode="auto">
          <a:xfrm>
            <a:off x="638175" y="11680825"/>
            <a:ext cx="1633538" cy="269875"/>
          </a:xfrm>
          <a:prstGeom prst="rect">
            <a:avLst/>
          </a:prstGeom>
          <a:noFill/>
          <a:ln w="9525">
            <a:noFill/>
            <a:miter lim="800000"/>
            <a:headEnd/>
            <a:tailEnd/>
          </a:ln>
        </p:spPr>
        <p:txBody>
          <a:bodyPr wrap="none" lIns="0" tIns="0" rIns="0" bIns="0"/>
          <a:lstStyle/>
          <a:p>
            <a:pPr>
              <a:lnSpc>
                <a:spcPts val="2100"/>
              </a:lnSpc>
            </a:pPr>
            <a:r>
              <a:rPr lang="en-US" sz="1700" b="1">
                <a:ea typeface="Unbounded Bold"/>
                <a:cs typeface="Unbounded Bold"/>
              </a:rPr>
              <a:t>Fast and Reliable</a:t>
            </a:r>
            <a:endParaRPr lang="en-US" sz="1700"/>
          </a:p>
        </p:txBody>
      </p:sp>
      <p:sp>
        <p:nvSpPr>
          <p:cNvPr id="18443" name="Text 6"/>
          <p:cNvSpPr>
            <a:spLocks noChangeArrowheads="1"/>
          </p:cNvSpPr>
          <p:nvPr/>
        </p:nvSpPr>
        <p:spPr bwMode="auto">
          <a:xfrm>
            <a:off x="638175" y="12053888"/>
            <a:ext cx="3679825" cy="1384300"/>
          </a:xfrm>
          <a:prstGeom prst="rect">
            <a:avLst/>
          </a:prstGeom>
          <a:noFill/>
          <a:ln w="9525">
            <a:noFill/>
            <a:miter lim="800000"/>
            <a:headEnd/>
            <a:tailEnd/>
          </a:ln>
        </p:spPr>
        <p:txBody>
          <a:bodyPr lIns="0" tIns="0" rIns="0" bIns="0"/>
          <a:lstStyle/>
          <a:p>
            <a:pPr>
              <a:lnSpc>
                <a:spcPts val="2150"/>
              </a:lnSpc>
            </a:pPr>
            <a:r>
              <a:rPr lang="en-US" sz="1300">
                <a:ea typeface="Open Sans"/>
                <a:cs typeface="Open Sans"/>
              </a:rPr>
              <a:t>Our proxies are fast and reliable, so you can get consistent access to data. We maintain a robust infrastructure to guarantee stable connections and minimize downtime, ensuring that your web scraping tasks run smoothly.</a:t>
            </a:r>
            <a:endParaRPr lang="en-US" sz="1300"/>
          </a:p>
        </p:txBody>
      </p:sp>
      <p:sp>
        <p:nvSpPr>
          <p:cNvPr id="18444" name="Text 0"/>
          <p:cNvSpPr>
            <a:spLocks noChangeArrowheads="1"/>
          </p:cNvSpPr>
          <p:nvPr/>
        </p:nvSpPr>
        <p:spPr bwMode="auto">
          <a:xfrm>
            <a:off x="1073150" y="14987588"/>
            <a:ext cx="13633450" cy="817562"/>
          </a:xfrm>
          <a:prstGeom prst="rect">
            <a:avLst/>
          </a:prstGeom>
          <a:noFill/>
          <a:ln w="9525">
            <a:noFill/>
            <a:miter lim="800000"/>
            <a:headEnd/>
            <a:tailEnd/>
          </a:ln>
        </p:spPr>
        <p:txBody>
          <a:bodyPr wrap="none" lIns="0" tIns="0" rIns="0" bIns="0"/>
          <a:lstStyle/>
          <a:p>
            <a:pPr>
              <a:lnSpc>
                <a:spcPts val="4100"/>
              </a:lnSpc>
            </a:pPr>
            <a:r>
              <a:rPr lang="en-US" sz="4800" b="1">
                <a:ea typeface="Unbounded Bold"/>
                <a:cs typeface="Unbounded Bold"/>
              </a:rPr>
              <a:t>Why Choose Astro: Key Advantages</a:t>
            </a:r>
            <a:endParaRPr lang="en-US" sz="4800"/>
          </a:p>
        </p:txBody>
      </p:sp>
      <p:sp>
        <p:nvSpPr>
          <p:cNvPr id="18445" name="Text 1"/>
          <p:cNvSpPr>
            <a:spLocks noChangeArrowheads="1"/>
          </p:cNvSpPr>
          <p:nvPr/>
        </p:nvSpPr>
        <p:spPr bwMode="auto">
          <a:xfrm>
            <a:off x="1587500" y="16671925"/>
            <a:ext cx="109538" cy="336550"/>
          </a:xfrm>
          <a:prstGeom prst="rect">
            <a:avLst/>
          </a:prstGeom>
          <a:solidFill>
            <a:srgbClr val="D8E6F1"/>
          </a:solidFill>
          <a:ln w="9525">
            <a:noFill/>
            <a:miter lim="800000"/>
            <a:headEnd/>
            <a:tailEnd/>
          </a:ln>
        </p:spPr>
        <p:txBody>
          <a:bodyPr wrap="none" lIns="0" tIns="0" rIns="0" bIns="0"/>
          <a:lstStyle/>
          <a:p>
            <a:pPr algn="ctr">
              <a:lnSpc>
                <a:spcPts val="2600"/>
              </a:lnSpc>
            </a:pPr>
            <a:r>
              <a:rPr lang="en-US" sz="7200" b="1">
                <a:solidFill>
                  <a:srgbClr val="47E2D6"/>
                </a:solidFill>
                <a:ea typeface="Unbounded Bold"/>
                <a:cs typeface="Unbounded Bold"/>
              </a:rPr>
              <a:t>1</a:t>
            </a:r>
            <a:endParaRPr lang="en-US" sz="7200">
              <a:solidFill>
                <a:srgbClr val="47E2D6"/>
              </a:solidFill>
            </a:endParaRPr>
          </a:p>
        </p:txBody>
      </p:sp>
      <p:sp>
        <p:nvSpPr>
          <p:cNvPr id="18" name="Text 2"/>
          <p:cNvSpPr/>
          <p:nvPr/>
        </p:nvSpPr>
        <p:spPr>
          <a:xfrm>
            <a:off x="2535238" y="16189325"/>
            <a:ext cx="2474912" cy="261938"/>
          </a:xfrm>
          <a:prstGeom prst="rect">
            <a:avLst/>
          </a:prstGeom>
          <a:noFill/>
          <a:ln/>
        </p:spPr>
        <p:txBody>
          <a:bodyPr wrap="none" lIns="0" tIns="0" rIns="0" bIns="0"/>
          <a:lstStyle/>
          <a:p>
            <a:pPr fontAlgn="auto">
              <a:lnSpc>
                <a:spcPts val="2050"/>
              </a:lnSpc>
              <a:spcBef>
                <a:spcPts val="0"/>
              </a:spcBef>
              <a:spcAft>
                <a:spcPts val="0"/>
              </a:spcAft>
              <a:defRPr/>
            </a:pPr>
            <a:r>
              <a:rPr lang="en-US" sz="1650" b="1" dirty="0">
                <a:latin typeface="Arial" panose="020B0604020202020204" pitchFamily="34" charset="0"/>
                <a:ea typeface="Unbounded Bold" pitchFamily="34" charset="-122"/>
                <a:cs typeface="Arial" panose="020B0604020202020204" pitchFamily="34" charset="0"/>
              </a:rPr>
              <a:t>Unlimited Duration</a:t>
            </a:r>
            <a:endParaRPr lang="en-US" sz="1650" dirty="0">
              <a:latin typeface="Arial" panose="020B0604020202020204" pitchFamily="34" charset="0"/>
              <a:cs typeface="Arial" panose="020B0604020202020204" pitchFamily="34" charset="0"/>
            </a:endParaRPr>
          </a:p>
        </p:txBody>
      </p:sp>
      <p:sp>
        <p:nvSpPr>
          <p:cNvPr id="18447" name="Text 3"/>
          <p:cNvSpPr>
            <a:spLocks noChangeArrowheads="1"/>
          </p:cNvSpPr>
          <p:nvPr/>
        </p:nvSpPr>
        <p:spPr bwMode="auto">
          <a:xfrm>
            <a:off x="2535238" y="16552863"/>
            <a:ext cx="8651875" cy="338137"/>
          </a:xfrm>
          <a:prstGeom prst="rect">
            <a:avLst/>
          </a:prstGeom>
          <a:noFill/>
          <a:ln w="9525">
            <a:noFill/>
            <a:miter lim="800000"/>
            <a:headEnd/>
            <a:tailEnd/>
          </a:ln>
        </p:spPr>
        <p:txBody>
          <a:bodyPr lIns="0" tIns="0" rIns="0" bIns="0"/>
          <a:lstStyle/>
          <a:p>
            <a:pPr>
              <a:lnSpc>
                <a:spcPts val="2100"/>
              </a:lnSpc>
            </a:pPr>
            <a:r>
              <a:rPr lang="en-US" sz="1600">
                <a:ea typeface="Open Sans"/>
                <a:cs typeface="Open Sans"/>
              </a:rPr>
              <a:t>Once purchased, your proxies remains active for an unlimited period of time, based on your chosen pricing plan. This allows you to access and leverage our whitelisted IPs for as long as you need.</a:t>
            </a:r>
            <a:endParaRPr lang="en-US" sz="1600"/>
          </a:p>
        </p:txBody>
      </p:sp>
      <p:sp>
        <p:nvSpPr>
          <p:cNvPr id="18448" name="Text 5"/>
          <p:cNvSpPr>
            <a:spLocks noChangeArrowheads="1"/>
          </p:cNvSpPr>
          <p:nvPr/>
        </p:nvSpPr>
        <p:spPr bwMode="auto">
          <a:xfrm>
            <a:off x="1260475" y="18634075"/>
            <a:ext cx="925513" cy="619125"/>
          </a:xfrm>
          <a:prstGeom prst="rect">
            <a:avLst/>
          </a:prstGeom>
          <a:noFill/>
          <a:ln w="9525">
            <a:noFill/>
            <a:miter lim="800000"/>
            <a:headEnd/>
            <a:tailEnd/>
          </a:ln>
        </p:spPr>
        <p:txBody>
          <a:bodyPr wrap="none" lIns="0" tIns="0" rIns="0" bIns="0"/>
          <a:lstStyle/>
          <a:p>
            <a:pPr algn="ctr">
              <a:lnSpc>
                <a:spcPts val="2600"/>
              </a:lnSpc>
            </a:pPr>
            <a:r>
              <a:rPr lang="en-US" sz="7200" b="1">
                <a:solidFill>
                  <a:srgbClr val="47E2D6"/>
                </a:solidFill>
                <a:ea typeface="Unbounded Bold"/>
                <a:cs typeface="Unbounded Bold"/>
              </a:rPr>
              <a:t>2</a:t>
            </a:r>
            <a:endParaRPr lang="en-US" sz="7200">
              <a:solidFill>
                <a:srgbClr val="47E2D6"/>
              </a:solidFill>
            </a:endParaRPr>
          </a:p>
        </p:txBody>
      </p:sp>
      <p:sp>
        <p:nvSpPr>
          <p:cNvPr id="23" name="Text 6"/>
          <p:cNvSpPr/>
          <p:nvPr/>
        </p:nvSpPr>
        <p:spPr>
          <a:xfrm>
            <a:off x="2463800" y="18097500"/>
            <a:ext cx="3306763" cy="261938"/>
          </a:xfrm>
          <a:prstGeom prst="rect">
            <a:avLst/>
          </a:prstGeom>
          <a:noFill/>
          <a:ln/>
        </p:spPr>
        <p:txBody>
          <a:bodyPr wrap="none" lIns="0" tIns="0" rIns="0" bIns="0"/>
          <a:lstStyle/>
          <a:p>
            <a:pPr fontAlgn="auto">
              <a:lnSpc>
                <a:spcPts val="2050"/>
              </a:lnSpc>
              <a:spcBef>
                <a:spcPts val="0"/>
              </a:spcBef>
              <a:spcAft>
                <a:spcPts val="0"/>
              </a:spcAft>
              <a:defRPr/>
            </a:pPr>
            <a:r>
              <a:rPr lang="en-US" sz="1650" b="1" dirty="0">
                <a:latin typeface="Arial" panose="020B0604020202020204" pitchFamily="34" charset="0"/>
                <a:ea typeface="Unbounded Bold" pitchFamily="34" charset="-122"/>
                <a:cs typeface="Arial" panose="020B0604020202020204" pitchFamily="34" charset="0"/>
              </a:rPr>
              <a:t>Dynamic IP Management</a:t>
            </a:r>
            <a:endParaRPr lang="en-US" sz="1650" dirty="0">
              <a:latin typeface="Arial" panose="020B0604020202020204" pitchFamily="34" charset="0"/>
              <a:cs typeface="Arial" panose="020B0604020202020204" pitchFamily="34" charset="0"/>
            </a:endParaRPr>
          </a:p>
        </p:txBody>
      </p:sp>
      <p:sp>
        <p:nvSpPr>
          <p:cNvPr id="18450" name="Text 7"/>
          <p:cNvSpPr>
            <a:spLocks noChangeArrowheads="1"/>
          </p:cNvSpPr>
          <p:nvPr/>
        </p:nvSpPr>
        <p:spPr bwMode="auto">
          <a:xfrm>
            <a:off x="2463800" y="18461038"/>
            <a:ext cx="8723313" cy="466725"/>
          </a:xfrm>
          <a:prstGeom prst="rect">
            <a:avLst/>
          </a:prstGeom>
          <a:noFill/>
          <a:ln w="9525">
            <a:noFill/>
            <a:miter lim="800000"/>
            <a:headEnd/>
            <a:tailEnd/>
          </a:ln>
        </p:spPr>
        <p:txBody>
          <a:bodyPr lIns="0" tIns="0" rIns="0" bIns="0"/>
          <a:lstStyle/>
          <a:p>
            <a:pPr>
              <a:lnSpc>
                <a:spcPts val="2100"/>
              </a:lnSpc>
            </a:pPr>
            <a:r>
              <a:rPr lang="en-US" sz="1600">
                <a:ea typeface="Open Sans"/>
                <a:cs typeface="Open Sans"/>
              </a:rPr>
              <a:t>Our system automatically provides a new IP address from the same geolocation if your current IP goes offline. This ensures uninterrupted access to data and seamless operation of your web scraping tasks.</a:t>
            </a:r>
            <a:endParaRPr lang="en-US" sz="1600"/>
          </a:p>
        </p:txBody>
      </p:sp>
      <p:sp>
        <p:nvSpPr>
          <p:cNvPr id="18451" name="Text 9"/>
          <p:cNvSpPr>
            <a:spLocks noChangeArrowheads="1"/>
          </p:cNvSpPr>
          <p:nvPr/>
        </p:nvSpPr>
        <p:spPr bwMode="auto">
          <a:xfrm>
            <a:off x="1300163" y="20456525"/>
            <a:ext cx="844550" cy="603250"/>
          </a:xfrm>
          <a:prstGeom prst="rect">
            <a:avLst/>
          </a:prstGeom>
          <a:noFill/>
          <a:ln w="9525">
            <a:noFill/>
            <a:miter lim="800000"/>
            <a:headEnd/>
            <a:tailEnd/>
          </a:ln>
        </p:spPr>
        <p:txBody>
          <a:bodyPr wrap="none" lIns="0" tIns="0" rIns="0" bIns="0"/>
          <a:lstStyle/>
          <a:p>
            <a:pPr algn="ctr">
              <a:lnSpc>
                <a:spcPts val="2600"/>
              </a:lnSpc>
            </a:pPr>
            <a:r>
              <a:rPr lang="en-US" sz="7200" b="1">
                <a:solidFill>
                  <a:srgbClr val="47E2D6"/>
                </a:solidFill>
                <a:ea typeface="Unbounded Bold"/>
                <a:cs typeface="Unbounded Bold"/>
              </a:rPr>
              <a:t>3</a:t>
            </a:r>
            <a:endParaRPr lang="en-US" sz="7200">
              <a:solidFill>
                <a:srgbClr val="47E2D6"/>
              </a:solidFill>
            </a:endParaRPr>
          </a:p>
        </p:txBody>
      </p:sp>
      <p:sp>
        <p:nvSpPr>
          <p:cNvPr id="28" name="Text 10"/>
          <p:cNvSpPr/>
          <p:nvPr/>
        </p:nvSpPr>
        <p:spPr>
          <a:xfrm>
            <a:off x="2465388" y="19919950"/>
            <a:ext cx="4075112" cy="263525"/>
          </a:xfrm>
          <a:prstGeom prst="rect">
            <a:avLst/>
          </a:prstGeom>
          <a:noFill/>
          <a:ln/>
        </p:spPr>
        <p:txBody>
          <a:bodyPr wrap="none" lIns="0" tIns="0" rIns="0" bIns="0"/>
          <a:lstStyle/>
          <a:p>
            <a:pPr fontAlgn="auto">
              <a:lnSpc>
                <a:spcPts val="2050"/>
              </a:lnSpc>
              <a:spcBef>
                <a:spcPts val="0"/>
              </a:spcBef>
              <a:spcAft>
                <a:spcPts val="0"/>
              </a:spcAft>
              <a:defRPr/>
            </a:pPr>
            <a:r>
              <a:rPr lang="en-US" sz="1650" b="1" dirty="0">
                <a:latin typeface="Arial" panose="020B0604020202020204" pitchFamily="34" charset="0"/>
                <a:ea typeface="Unbounded Bold" pitchFamily="34" charset="-122"/>
                <a:cs typeface="Arial" panose="020B0604020202020204" pitchFamily="34" charset="0"/>
              </a:rPr>
              <a:t>Comprehensive Proxy Network</a:t>
            </a:r>
            <a:endParaRPr lang="en-US" sz="1650" dirty="0">
              <a:latin typeface="Arial" panose="020B0604020202020204" pitchFamily="34" charset="0"/>
              <a:cs typeface="Arial" panose="020B0604020202020204" pitchFamily="34" charset="0"/>
            </a:endParaRPr>
          </a:p>
        </p:txBody>
      </p:sp>
      <p:sp>
        <p:nvSpPr>
          <p:cNvPr id="18453" name="Text 11"/>
          <p:cNvSpPr>
            <a:spLocks noChangeArrowheads="1"/>
          </p:cNvSpPr>
          <p:nvPr/>
        </p:nvSpPr>
        <p:spPr bwMode="auto">
          <a:xfrm>
            <a:off x="2470150" y="20269200"/>
            <a:ext cx="8716963" cy="450850"/>
          </a:xfrm>
          <a:prstGeom prst="rect">
            <a:avLst/>
          </a:prstGeom>
          <a:noFill/>
          <a:ln w="9525">
            <a:noFill/>
            <a:miter lim="800000"/>
            <a:headEnd/>
            <a:tailEnd/>
          </a:ln>
        </p:spPr>
        <p:txBody>
          <a:bodyPr lIns="0" tIns="0" rIns="0" bIns="0"/>
          <a:lstStyle/>
          <a:p>
            <a:pPr>
              <a:lnSpc>
                <a:spcPts val="2100"/>
              </a:lnSpc>
            </a:pPr>
            <a:r>
              <a:rPr lang="en-US" sz="1600">
                <a:ea typeface="Open Sans"/>
                <a:cs typeface="Open Sans"/>
              </a:rPr>
              <a:t>Astro offers a wide range of proxy types, so you can have a solution for every data collection need. We cater to various open web data management tasks and data analysis requirements</a:t>
            </a:r>
            <a:r>
              <a:rPr lang="en-US" sz="1300">
                <a:ea typeface="Open Sans"/>
                <a:cs typeface="Open Sans"/>
              </a:rPr>
              <a:t>.</a:t>
            </a:r>
            <a:endParaRPr lang="en-US" sz="1300"/>
          </a:p>
        </p:txBody>
      </p:sp>
      <p:sp>
        <p:nvSpPr>
          <p:cNvPr id="18454" name="Text 13"/>
          <p:cNvSpPr>
            <a:spLocks noChangeArrowheads="1"/>
          </p:cNvSpPr>
          <p:nvPr/>
        </p:nvSpPr>
        <p:spPr bwMode="auto">
          <a:xfrm>
            <a:off x="1139825" y="22110700"/>
            <a:ext cx="1090613" cy="231775"/>
          </a:xfrm>
          <a:prstGeom prst="rect">
            <a:avLst/>
          </a:prstGeom>
          <a:noFill/>
          <a:ln w="9525">
            <a:noFill/>
            <a:miter lim="800000"/>
            <a:headEnd/>
            <a:tailEnd/>
          </a:ln>
        </p:spPr>
        <p:txBody>
          <a:bodyPr wrap="none" lIns="0" tIns="0" rIns="0" bIns="0"/>
          <a:lstStyle/>
          <a:p>
            <a:pPr algn="ctr">
              <a:lnSpc>
                <a:spcPts val="2600"/>
              </a:lnSpc>
            </a:pPr>
            <a:r>
              <a:rPr lang="en-US" sz="7200" b="1">
                <a:solidFill>
                  <a:srgbClr val="47E2D6"/>
                </a:solidFill>
                <a:ea typeface="Unbounded Bold"/>
                <a:cs typeface="Unbounded Bold"/>
              </a:rPr>
              <a:t>4</a:t>
            </a:r>
            <a:endParaRPr lang="en-US" sz="7200">
              <a:solidFill>
                <a:srgbClr val="47E2D6"/>
              </a:solidFill>
            </a:endParaRPr>
          </a:p>
        </p:txBody>
      </p:sp>
      <p:sp>
        <p:nvSpPr>
          <p:cNvPr id="33" name="Text 14"/>
          <p:cNvSpPr/>
          <p:nvPr/>
        </p:nvSpPr>
        <p:spPr>
          <a:xfrm>
            <a:off x="2463800" y="21563013"/>
            <a:ext cx="2517775" cy="263525"/>
          </a:xfrm>
          <a:prstGeom prst="rect">
            <a:avLst/>
          </a:prstGeom>
          <a:noFill/>
          <a:ln/>
        </p:spPr>
        <p:txBody>
          <a:bodyPr wrap="none" lIns="0" tIns="0" rIns="0" bIns="0"/>
          <a:lstStyle/>
          <a:p>
            <a:pPr fontAlgn="auto">
              <a:lnSpc>
                <a:spcPts val="2050"/>
              </a:lnSpc>
              <a:spcBef>
                <a:spcPts val="0"/>
              </a:spcBef>
              <a:spcAft>
                <a:spcPts val="0"/>
              </a:spcAft>
              <a:defRPr/>
            </a:pPr>
            <a:r>
              <a:rPr lang="en-US" sz="1650" b="1" dirty="0">
                <a:latin typeface="Arial" panose="020B0604020202020204" pitchFamily="34" charset="0"/>
                <a:ea typeface="Unbounded Bold" pitchFamily="34" charset="-122"/>
                <a:cs typeface="Arial" panose="020B0604020202020204" pitchFamily="34" charset="0"/>
              </a:rPr>
              <a:t>Dedicated Support</a:t>
            </a:r>
            <a:endParaRPr lang="en-US" sz="1650" dirty="0">
              <a:latin typeface="Arial" panose="020B0604020202020204" pitchFamily="34" charset="0"/>
              <a:cs typeface="Arial" panose="020B0604020202020204" pitchFamily="34" charset="0"/>
            </a:endParaRPr>
          </a:p>
        </p:txBody>
      </p:sp>
      <p:sp>
        <p:nvSpPr>
          <p:cNvPr id="18456" name="Text 15"/>
          <p:cNvSpPr>
            <a:spLocks noChangeArrowheads="1"/>
          </p:cNvSpPr>
          <p:nvPr/>
        </p:nvSpPr>
        <p:spPr bwMode="auto">
          <a:xfrm>
            <a:off x="2463800" y="21926550"/>
            <a:ext cx="8723313" cy="806450"/>
          </a:xfrm>
          <a:prstGeom prst="rect">
            <a:avLst/>
          </a:prstGeom>
          <a:noFill/>
          <a:ln w="9525">
            <a:noFill/>
            <a:miter lim="800000"/>
            <a:headEnd/>
            <a:tailEnd/>
          </a:ln>
        </p:spPr>
        <p:txBody>
          <a:bodyPr lIns="0" tIns="0" rIns="0" bIns="0"/>
          <a:lstStyle/>
          <a:p>
            <a:pPr>
              <a:lnSpc>
                <a:spcPts val="2100"/>
              </a:lnSpc>
            </a:pPr>
            <a:r>
              <a:rPr lang="en-US" sz="1600">
                <a:ea typeface="Open Sans"/>
                <a:cs typeface="Open Sans"/>
              </a:rPr>
              <a:t>Our dedicated support team is available to assist you with any questions or concerns you may have. We strive to provide excellent customer service and technical support to ensure a smooth and satisfying experience.</a:t>
            </a:r>
            <a:endParaRPr lang="en-US" sz="1600"/>
          </a:p>
        </p:txBody>
      </p:sp>
      <p:sp>
        <p:nvSpPr>
          <p:cNvPr id="18457" name="Shape 2"/>
          <p:cNvSpPr>
            <a:spLocks noChangeArrowheads="1"/>
          </p:cNvSpPr>
          <p:nvPr/>
        </p:nvSpPr>
        <p:spPr bwMode="auto">
          <a:xfrm>
            <a:off x="2478088" y="17664113"/>
            <a:ext cx="10753725" cy="55562"/>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18458" name="Shape 2"/>
          <p:cNvSpPr>
            <a:spLocks noChangeArrowheads="1"/>
          </p:cNvSpPr>
          <p:nvPr/>
        </p:nvSpPr>
        <p:spPr bwMode="auto">
          <a:xfrm flipV="1">
            <a:off x="2470150" y="19507200"/>
            <a:ext cx="10744200" cy="44450"/>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18459" name="Shape 2"/>
          <p:cNvSpPr>
            <a:spLocks noChangeArrowheads="1"/>
          </p:cNvSpPr>
          <p:nvPr/>
        </p:nvSpPr>
        <p:spPr bwMode="auto">
          <a:xfrm flipV="1">
            <a:off x="2478088" y="21101050"/>
            <a:ext cx="10744200" cy="46038"/>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18460" name="Shape 2"/>
          <p:cNvSpPr>
            <a:spLocks noChangeArrowheads="1"/>
          </p:cNvSpPr>
          <p:nvPr/>
        </p:nvSpPr>
        <p:spPr bwMode="auto">
          <a:xfrm flipV="1">
            <a:off x="2460625" y="22952075"/>
            <a:ext cx="10753725" cy="46038"/>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 name="Номер слайда 1"/>
          <p:cNvSpPr>
            <a:spLocks noGrp="1"/>
          </p:cNvSpPr>
          <p:nvPr>
            <p:ph type="sldNum" sz="quarter" idx="12"/>
          </p:nvPr>
        </p:nvSpPr>
        <p:spPr/>
        <p:txBody>
          <a:bodyPr/>
          <a:lstStyle/>
          <a:p>
            <a:pPr>
              <a:defRPr/>
            </a:pPr>
            <a:fld id="{C8A4D304-87C3-4E49-933D-1041EB54E9F7}" type="slidenum">
              <a:rPr lang="ru-RU" smtClean="0"/>
              <a:pPr>
                <a:defRPr/>
              </a:pPr>
              <a:t>5</a:t>
            </a:fld>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hape 11"/>
          <p:cNvSpPr>
            <a:spLocks noChangeArrowheads="1"/>
          </p:cNvSpPr>
          <p:nvPr/>
        </p:nvSpPr>
        <p:spPr bwMode="auto">
          <a:xfrm>
            <a:off x="1598613" y="4787900"/>
            <a:ext cx="12117387" cy="823913"/>
          </a:xfrm>
          <a:prstGeom prst="roundRect">
            <a:avLst>
              <a:gd name="adj" fmla="val 397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19458" name="Shape 11"/>
          <p:cNvSpPr>
            <a:spLocks noChangeArrowheads="1"/>
          </p:cNvSpPr>
          <p:nvPr/>
        </p:nvSpPr>
        <p:spPr bwMode="auto">
          <a:xfrm>
            <a:off x="3754438" y="6365875"/>
            <a:ext cx="9961562" cy="1255713"/>
          </a:xfrm>
          <a:prstGeom prst="roundRect">
            <a:avLst>
              <a:gd name="adj" fmla="val 397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19459" name="Shape 11"/>
          <p:cNvSpPr>
            <a:spLocks noChangeArrowheads="1"/>
          </p:cNvSpPr>
          <p:nvPr/>
        </p:nvSpPr>
        <p:spPr bwMode="auto">
          <a:xfrm>
            <a:off x="5827713" y="8485188"/>
            <a:ext cx="7888287" cy="1255712"/>
          </a:xfrm>
          <a:prstGeom prst="roundRect">
            <a:avLst>
              <a:gd name="adj" fmla="val 397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19460" name="Shape 11"/>
          <p:cNvSpPr>
            <a:spLocks noChangeArrowheads="1"/>
          </p:cNvSpPr>
          <p:nvPr/>
        </p:nvSpPr>
        <p:spPr bwMode="auto">
          <a:xfrm>
            <a:off x="863600" y="19064288"/>
            <a:ext cx="11591925" cy="1893887"/>
          </a:xfrm>
          <a:prstGeom prst="roundRect">
            <a:avLst>
              <a:gd name="adj" fmla="val 397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19461" name="Shape 11"/>
          <p:cNvSpPr>
            <a:spLocks noChangeArrowheads="1"/>
          </p:cNvSpPr>
          <p:nvPr/>
        </p:nvSpPr>
        <p:spPr bwMode="auto">
          <a:xfrm flipH="1">
            <a:off x="5545138" y="8288338"/>
            <a:ext cx="73025" cy="9926637"/>
          </a:xfrm>
          <a:prstGeom prst="roundRect">
            <a:avLst>
              <a:gd name="adj" fmla="val 397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19462" name="Shape 11"/>
          <p:cNvSpPr>
            <a:spLocks noChangeArrowheads="1"/>
          </p:cNvSpPr>
          <p:nvPr/>
        </p:nvSpPr>
        <p:spPr bwMode="auto">
          <a:xfrm flipH="1">
            <a:off x="3463925" y="6124575"/>
            <a:ext cx="82550" cy="12103100"/>
          </a:xfrm>
          <a:prstGeom prst="roundRect">
            <a:avLst>
              <a:gd name="adj" fmla="val 397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19463" name="Shape 11"/>
          <p:cNvSpPr>
            <a:spLocks noChangeArrowheads="1"/>
          </p:cNvSpPr>
          <p:nvPr/>
        </p:nvSpPr>
        <p:spPr bwMode="auto">
          <a:xfrm>
            <a:off x="1385888" y="4640263"/>
            <a:ext cx="60325" cy="13587412"/>
          </a:xfrm>
          <a:prstGeom prst="roundRect">
            <a:avLst>
              <a:gd name="adj" fmla="val 397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19464" name="Shape 11"/>
          <p:cNvSpPr>
            <a:spLocks noChangeArrowheads="1"/>
          </p:cNvSpPr>
          <p:nvPr/>
        </p:nvSpPr>
        <p:spPr bwMode="auto">
          <a:xfrm>
            <a:off x="863600" y="14114463"/>
            <a:ext cx="8051800" cy="1893887"/>
          </a:xfrm>
          <a:prstGeom prst="roundRect">
            <a:avLst>
              <a:gd name="adj" fmla="val 397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4" name="Text 0"/>
          <p:cNvSpPr/>
          <p:nvPr/>
        </p:nvSpPr>
        <p:spPr>
          <a:xfrm>
            <a:off x="558800" y="3233738"/>
            <a:ext cx="13157200" cy="649287"/>
          </a:xfrm>
          <a:prstGeom prst="rect">
            <a:avLst/>
          </a:prstGeom>
          <a:noFill/>
          <a:ln/>
        </p:spPr>
        <p:txBody>
          <a:bodyPr wrap="none" lIns="0" tIns="0" rIns="0" bIns="0"/>
          <a:lstStyle/>
          <a:p>
            <a:pPr fontAlgn="auto">
              <a:lnSpc>
                <a:spcPts val="5100"/>
              </a:lnSpc>
              <a:spcBef>
                <a:spcPts val="0"/>
              </a:spcBef>
              <a:spcAft>
                <a:spcPts val="0"/>
              </a:spcAft>
              <a:defRPr/>
            </a:pPr>
            <a:r>
              <a:rPr lang="en-US" sz="4050" b="1" dirty="0">
                <a:latin typeface="Arial" panose="020B0604020202020204" pitchFamily="34" charset="0"/>
                <a:ea typeface="Unbounded Bold" pitchFamily="34" charset="-122"/>
                <a:cs typeface="Arial" panose="020B0604020202020204" pitchFamily="34" charset="0"/>
              </a:rPr>
              <a:t>Quality and Reliability: Ensuring Success</a:t>
            </a:r>
            <a:endParaRPr lang="en-US" sz="4050" dirty="0">
              <a:latin typeface="Arial" panose="020B0604020202020204" pitchFamily="34" charset="0"/>
              <a:cs typeface="Arial" panose="020B0604020202020204" pitchFamily="34" charset="0"/>
            </a:endParaRPr>
          </a:p>
        </p:txBody>
      </p:sp>
      <p:sp>
        <p:nvSpPr>
          <p:cNvPr id="19466" name="Text 3"/>
          <p:cNvSpPr>
            <a:spLocks noChangeArrowheads="1"/>
          </p:cNvSpPr>
          <p:nvPr/>
        </p:nvSpPr>
        <p:spPr bwMode="auto">
          <a:xfrm>
            <a:off x="1709738" y="4244975"/>
            <a:ext cx="2659062" cy="323850"/>
          </a:xfrm>
          <a:prstGeom prst="rect">
            <a:avLst/>
          </a:prstGeom>
          <a:noFill/>
          <a:ln w="9525">
            <a:noFill/>
            <a:miter lim="800000"/>
            <a:headEnd/>
            <a:tailEnd/>
          </a:ln>
        </p:spPr>
        <p:txBody>
          <a:bodyPr wrap="none" lIns="0" tIns="0" rIns="0" bIns="0"/>
          <a:lstStyle/>
          <a:p>
            <a:pPr>
              <a:lnSpc>
                <a:spcPts val="2550"/>
              </a:lnSpc>
            </a:pPr>
            <a:r>
              <a:rPr lang="en-US" sz="2000" b="1">
                <a:ea typeface="Unbounded Bold"/>
                <a:cs typeface="Unbounded Bold"/>
              </a:rPr>
              <a:t>Ethical Sourcing</a:t>
            </a:r>
            <a:r>
              <a:rPr lang="ru-RU" sz="2000" b="1">
                <a:ea typeface="Unbounded Bold"/>
                <a:cs typeface="Unbounded Bold"/>
              </a:rPr>
              <a:t/>
            </a:r>
            <a:br>
              <a:rPr lang="ru-RU" sz="2000" b="1">
                <a:ea typeface="Unbounded Bold"/>
                <a:cs typeface="Unbounded Bold"/>
              </a:rPr>
            </a:br>
            <a:endParaRPr lang="en-US" sz="2000"/>
          </a:p>
        </p:txBody>
      </p:sp>
      <p:sp>
        <p:nvSpPr>
          <p:cNvPr id="19467" name="Text 4"/>
          <p:cNvSpPr>
            <a:spLocks noChangeArrowheads="1"/>
          </p:cNvSpPr>
          <p:nvPr/>
        </p:nvSpPr>
        <p:spPr bwMode="auto">
          <a:xfrm>
            <a:off x="1749425" y="4784725"/>
            <a:ext cx="10566400" cy="663575"/>
          </a:xfrm>
          <a:prstGeom prst="rect">
            <a:avLst/>
          </a:prstGeom>
          <a:noFill/>
          <a:ln w="9525">
            <a:noFill/>
            <a:miter lim="800000"/>
            <a:headEnd/>
            <a:tailEnd/>
          </a:ln>
        </p:spPr>
        <p:txBody>
          <a:bodyPr lIns="0" tIns="0" rIns="0" bIns="0"/>
          <a:lstStyle/>
          <a:p>
            <a:pPr>
              <a:lnSpc>
                <a:spcPts val="2600"/>
              </a:lnSpc>
            </a:pPr>
            <a:r>
              <a:rPr lang="en-US" sz="1600">
                <a:solidFill>
                  <a:schemeClr val="bg1"/>
                </a:solidFill>
                <a:ea typeface="Open Sans"/>
                <a:cs typeface="Open Sans"/>
              </a:rPr>
              <a:t>We prioritize ethical sourcing of IP addresses, ensuring compliance with all relevant regulations and policies. We offer only credible and whitelisted proxies that are free from any blacklisting issues.</a:t>
            </a:r>
            <a:endParaRPr lang="en-US" sz="1600">
              <a:solidFill>
                <a:schemeClr val="bg1"/>
              </a:solidFill>
            </a:endParaRPr>
          </a:p>
        </p:txBody>
      </p:sp>
      <p:sp>
        <p:nvSpPr>
          <p:cNvPr id="19468" name="Text 8"/>
          <p:cNvSpPr>
            <a:spLocks noChangeArrowheads="1"/>
          </p:cNvSpPr>
          <p:nvPr/>
        </p:nvSpPr>
        <p:spPr bwMode="auto">
          <a:xfrm>
            <a:off x="3770313" y="5848350"/>
            <a:ext cx="3640137" cy="323850"/>
          </a:xfrm>
          <a:prstGeom prst="rect">
            <a:avLst/>
          </a:prstGeom>
          <a:noFill/>
          <a:ln w="9525">
            <a:noFill/>
            <a:miter lim="800000"/>
            <a:headEnd/>
            <a:tailEnd/>
          </a:ln>
        </p:spPr>
        <p:txBody>
          <a:bodyPr wrap="none" lIns="0" tIns="0" rIns="0" bIns="0"/>
          <a:lstStyle/>
          <a:p>
            <a:pPr>
              <a:lnSpc>
                <a:spcPts val="2550"/>
              </a:lnSpc>
            </a:pPr>
            <a:r>
              <a:rPr lang="en-US" sz="2000" b="1">
                <a:ea typeface="Unbounded Bold"/>
                <a:cs typeface="Unbounded Bold"/>
              </a:rPr>
              <a:t>Dedicated and Private</a:t>
            </a:r>
            <a:r>
              <a:rPr lang="ru-RU" sz="2000" b="1">
                <a:ea typeface="Unbounded Bold"/>
                <a:cs typeface="Unbounded Bold"/>
              </a:rPr>
              <a:t/>
            </a:r>
            <a:br>
              <a:rPr lang="ru-RU" sz="2000" b="1">
                <a:ea typeface="Unbounded Bold"/>
                <a:cs typeface="Unbounded Bold"/>
              </a:rPr>
            </a:br>
            <a:endParaRPr lang="en-US" sz="2000"/>
          </a:p>
        </p:txBody>
      </p:sp>
      <p:sp>
        <p:nvSpPr>
          <p:cNvPr id="19469" name="Text 9"/>
          <p:cNvSpPr>
            <a:spLocks noChangeArrowheads="1"/>
          </p:cNvSpPr>
          <p:nvPr/>
        </p:nvSpPr>
        <p:spPr bwMode="auto">
          <a:xfrm>
            <a:off x="3944938" y="6396038"/>
            <a:ext cx="8539162" cy="995362"/>
          </a:xfrm>
          <a:prstGeom prst="rect">
            <a:avLst/>
          </a:prstGeom>
          <a:noFill/>
          <a:ln w="9525">
            <a:noFill/>
            <a:miter lim="800000"/>
            <a:headEnd/>
            <a:tailEnd/>
          </a:ln>
        </p:spPr>
        <p:txBody>
          <a:bodyPr lIns="0" tIns="0" rIns="0" bIns="0"/>
          <a:lstStyle/>
          <a:p>
            <a:pPr>
              <a:lnSpc>
                <a:spcPts val="2600"/>
              </a:lnSpc>
            </a:pPr>
            <a:r>
              <a:rPr lang="en-US" sz="1600">
                <a:solidFill>
                  <a:schemeClr val="bg1"/>
                </a:solidFill>
                <a:ea typeface="Open Sans"/>
                <a:cs typeface="Open Sans"/>
              </a:rPr>
              <a:t>Astro operates as a trusted proxy website with private proxy ports. This ensures that each proxy you purchase is dedicated to you and not shared with other users, guaranteeing optimal performance and security.</a:t>
            </a:r>
            <a:endParaRPr lang="en-US" sz="1600">
              <a:solidFill>
                <a:schemeClr val="bg1"/>
              </a:solidFill>
            </a:endParaRPr>
          </a:p>
        </p:txBody>
      </p:sp>
      <p:sp>
        <p:nvSpPr>
          <p:cNvPr id="19470" name="Text 13"/>
          <p:cNvSpPr>
            <a:spLocks noChangeArrowheads="1"/>
          </p:cNvSpPr>
          <p:nvPr/>
        </p:nvSpPr>
        <p:spPr bwMode="auto">
          <a:xfrm>
            <a:off x="5838825" y="8007350"/>
            <a:ext cx="3211513" cy="323850"/>
          </a:xfrm>
          <a:prstGeom prst="rect">
            <a:avLst/>
          </a:prstGeom>
          <a:noFill/>
          <a:ln w="9525">
            <a:noFill/>
            <a:miter lim="800000"/>
            <a:headEnd/>
            <a:tailEnd/>
          </a:ln>
        </p:spPr>
        <p:txBody>
          <a:bodyPr wrap="none" lIns="0" tIns="0" rIns="0" bIns="0"/>
          <a:lstStyle/>
          <a:p>
            <a:pPr>
              <a:lnSpc>
                <a:spcPts val="2550"/>
              </a:lnSpc>
            </a:pPr>
            <a:r>
              <a:rPr lang="en-US" sz="2000" b="1">
                <a:ea typeface="Unbounded Bold"/>
                <a:cs typeface="Unbounded Bold"/>
              </a:rPr>
              <a:t>Advanced Features</a:t>
            </a:r>
            <a:r>
              <a:rPr lang="ru-RU" sz="2000" b="1">
                <a:ea typeface="Unbounded Bold"/>
                <a:cs typeface="Unbounded Bold"/>
              </a:rPr>
              <a:t/>
            </a:r>
            <a:br>
              <a:rPr lang="ru-RU" sz="2000" b="1">
                <a:ea typeface="Unbounded Bold"/>
                <a:cs typeface="Unbounded Bold"/>
              </a:rPr>
            </a:br>
            <a:endParaRPr lang="en-US" sz="2000"/>
          </a:p>
        </p:txBody>
      </p:sp>
      <p:sp>
        <p:nvSpPr>
          <p:cNvPr id="19471" name="Text 14"/>
          <p:cNvSpPr>
            <a:spLocks noChangeArrowheads="1"/>
          </p:cNvSpPr>
          <p:nvPr/>
        </p:nvSpPr>
        <p:spPr bwMode="auto">
          <a:xfrm>
            <a:off x="6015038" y="8589963"/>
            <a:ext cx="6173787" cy="1327150"/>
          </a:xfrm>
          <a:prstGeom prst="rect">
            <a:avLst/>
          </a:prstGeom>
          <a:noFill/>
          <a:ln w="9525">
            <a:noFill/>
            <a:miter lim="800000"/>
            <a:headEnd/>
            <a:tailEnd/>
          </a:ln>
        </p:spPr>
        <p:txBody>
          <a:bodyPr lIns="0" tIns="0" rIns="0" bIns="0"/>
          <a:lstStyle/>
          <a:p>
            <a:pPr>
              <a:lnSpc>
                <a:spcPts val="2600"/>
              </a:lnSpc>
            </a:pPr>
            <a:r>
              <a:rPr lang="en-US" sz="1600">
                <a:solidFill>
                  <a:schemeClr val="bg1"/>
                </a:solidFill>
                <a:ea typeface="Open Sans"/>
                <a:cs typeface="Open Sans"/>
              </a:rPr>
              <a:t>Our proxies offer advanced features such as rotating IPs, geo-targeting, and ASN identification. These features enhance your web scraping capabilities and provide you with a competitive edge.</a:t>
            </a:r>
            <a:endParaRPr lang="en-US" sz="1600">
              <a:solidFill>
                <a:schemeClr val="bg1"/>
              </a:solidFill>
            </a:endParaRPr>
          </a:p>
        </p:txBody>
      </p:sp>
      <p:sp>
        <p:nvSpPr>
          <p:cNvPr id="16" name="Кольцо 15"/>
          <p:cNvSpPr/>
          <p:nvPr/>
        </p:nvSpPr>
        <p:spPr>
          <a:xfrm>
            <a:off x="1198563" y="4224338"/>
            <a:ext cx="431800" cy="415925"/>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bg1"/>
              </a:solidFill>
            </a:endParaRPr>
          </a:p>
        </p:txBody>
      </p:sp>
      <p:sp>
        <p:nvSpPr>
          <p:cNvPr id="17" name="Кольцо 16"/>
          <p:cNvSpPr/>
          <p:nvPr/>
        </p:nvSpPr>
        <p:spPr>
          <a:xfrm>
            <a:off x="3298825" y="5741988"/>
            <a:ext cx="442913" cy="415925"/>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bg1"/>
              </a:solidFill>
            </a:endParaRPr>
          </a:p>
        </p:txBody>
      </p:sp>
      <p:sp>
        <p:nvSpPr>
          <p:cNvPr id="18" name="Кольцо 17"/>
          <p:cNvSpPr/>
          <p:nvPr/>
        </p:nvSpPr>
        <p:spPr>
          <a:xfrm>
            <a:off x="5378450" y="18214975"/>
            <a:ext cx="433388" cy="414338"/>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bg1"/>
              </a:solidFill>
            </a:endParaRPr>
          </a:p>
        </p:txBody>
      </p:sp>
      <p:sp>
        <p:nvSpPr>
          <p:cNvPr id="20" name="Text 0"/>
          <p:cNvSpPr/>
          <p:nvPr/>
        </p:nvSpPr>
        <p:spPr>
          <a:xfrm>
            <a:off x="6043613" y="11179175"/>
            <a:ext cx="6656387" cy="2125663"/>
          </a:xfrm>
          <a:prstGeom prst="rect">
            <a:avLst/>
          </a:prstGeom>
          <a:noFill/>
          <a:ln/>
        </p:spPr>
        <p:txBody>
          <a:bodyPr lIns="0" tIns="0" rIns="0" bIns="0"/>
          <a:lstStyle/>
          <a:p>
            <a:pPr fontAlgn="auto">
              <a:lnSpc>
                <a:spcPts val="5550"/>
              </a:lnSpc>
              <a:spcBef>
                <a:spcPts val="0"/>
              </a:spcBef>
              <a:spcAft>
                <a:spcPts val="0"/>
              </a:spcAft>
              <a:defRPr/>
            </a:pPr>
            <a:r>
              <a:rPr lang="en-US" sz="4450" b="1" dirty="0">
                <a:latin typeface="Arial" panose="020B0604020202020204" pitchFamily="34" charset="0"/>
                <a:ea typeface="Unbounded Bold" pitchFamily="34" charset="-122"/>
                <a:cs typeface="Arial" panose="020B0604020202020204" pitchFamily="34" charset="0"/>
              </a:rPr>
              <a:t>Astro: Accelerating AI with Data Aggregation</a:t>
            </a:r>
            <a:endParaRPr lang="en-US" sz="4450" dirty="0">
              <a:latin typeface="Arial" panose="020B0604020202020204" pitchFamily="34" charset="0"/>
              <a:cs typeface="Arial" panose="020B0604020202020204" pitchFamily="34" charset="0"/>
            </a:endParaRPr>
          </a:p>
        </p:txBody>
      </p:sp>
      <p:sp>
        <p:nvSpPr>
          <p:cNvPr id="19476" name="Text 1"/>
          <p:cNvSpPr>
            <a:spLocks noChangeArrowheads="1"/>
          </p:cNvSpPr>
          <p:nvPr/>
        </p:nvSpPr>
        <p:spPr bwMode="auto">
          <a:xfrm>
            <a:off x="1028700" y="14516100"/>
            <a:ext cx="6148388" cy="1089025"/>
          </a:xfrm>
          <a:prstGeom prst="rect">
            <a:avLst/>
          </a:prstGeom>
          <a:noFill/>
          <a:ln w="9525">
            <a:noFill/>
            <a:miter lim="800000"/>
            <a:headEnd/>
            <a:tailEnd/>
          </a:ln>
        </p:spPr>
        <p:txBody>
          <a:bodyPr lIns="0" tIns="0" rIns="0" bIns="0"/>
          <a:lstStyle/>
          <a:p>
            <a:pPr>
              <a:lnSpc>
                <a:spcPts val="2850"/>
              </a:lnSpc>
            </a:pPr>
            <a:r>
              <a:rPr lang="en-US" sz="1700">
                <a:solidFill>
                  <a:schemeClr val="bg1"/>
                </a:solidFill>
                <a:ea typeface="Open Sans"/>
                <a:cs typeface="Open Sans"/>
              </a:rPr>
              <a:t>Astro is a powerful data aggregation platform that helps businesses accelerate AI and machine learning initiatives by providing them with access to high-quality datasets</a:t>
            </a:r>
            <a:endParaRPr lang="en-US" sz="1700"/>
          </a:p>
        </p:txBody>
      </p:sp>
      <p:sp>
        <p:nvSpPr>
          <p:cNvPr id="23" name="Text 0"/>
          <p:cNvSpPr/>
          <p:nvPr/>
        </p:nvSpPr>
        <p:spPr>
          <a:xfrm>
            <a:off x="1028700" y="19196050"/>
            <a:ext cx="11864975" cy="708025"/>
          </a:xfrm>
          <a:prstGeom prst="rect">
            <a:avLst/>
          </a:prstGeom>
          <a:noFill/>
          <a:ln/>
        </p:spPr>
        <p:txBody>
          <a:bodyPr wrap="none" lIns="0" tIns="0" rIns="0" bIns="0"/>
          <a:lstStyle/>
          <a:p>
            <a:pPr fontAlgn="auto">
              <a:lnSpc>
                <a:spcPts val="5550"/>
              </a:lnSpc>
              <a:spcBef>
                <a:spcPts val="0"/>
              </a:spcBef>
              <a:spcAft>
                <a:spcPts val="0"/>
              </a:spcAft>
              <a:defRPr/>
            </a:pPr>
            <a:r>
              <a:rPr lang="en-US" sz="4450" b="1" dirty="0">
                <a:solidFill>
                  <a:schemeClr val="bg1"/>
                </a:solidFill>
                <a:latin typeface="Arial" panose="020B0604020202020204" pitchFamily="34" charset="0"/>
                <a:ea typeface="Unbounded Bold" pitchFamily="34" charset="-122"/>
                <a:cs typeface="Arial" panose="020B0604020202020204" pitchFamily="34" charset="0"/>
              </a:rPr>
              <a:t>Astro: Your AI-Ready Data Source</a:t>
            </a:r>
            <a:endParaRPr lang="en-US" sz="4450" dirty="0">
              <a:solidFill>
                <a:schemeClr val="bg1"/>
              </a:solidFill>
              <a:latin typeface="Arial" panose="020B0604020202020204" pitchFamily="34" charset="0"/>
              <a:cs typeface="Arial" panose="020B0604020202020204" pitchFamily="34" charset="0"/>
            </a:endParaRPr>
          </a:p>
        </p:txBody>
      </p:sp>
      <p:sp>
        <p:nvSpPr>
          <p:cNvPr id="19478" name="Text 1"/>
          <p:cNvSpPr>
            <a:spLocks noChangeArrowheads="1"/>
          </p:cNvSpPr>
          <p:nvPr/>
        </p:nvSpPr>
        <p:spPr bwMode="auto">
          <a:xfrm>
            <a:off x="1028700" y="20413663"/>
            <a:ext cx="2835275" cy="354012"/>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Data Collection</a:t>
            </a:r>
            <a:endParaRPr lang="en-US" sz="2200"/>
          </a:p>
        </p:txBody>
      </p:sp>
      <p:sp>
        <p:nvSpPr>
          <p:cNvPr id="19479" name="Text 2"/>
          <p:cNvSpPr>
            <a:spLocks noChangeArrowheads="1"/>
          </p:cNvSpPr>
          <p:nvPr/>
        </p:nvSpPr>
        <p:spPr bwMode="auto">
          <a:xfrm>
            <a:off x="1028700" y="20994688"/>
            <a:ext cx="5245100" cy="1814512"/>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Our data collection capabilities allow businesses to retrieve vast amounts of diverse data from various sources, including text, images, media, and metadata. It supports structured and unstructured data types, ensuring comprehensive data capture.</a:t>
            </a:r>
            <a:endParaRPr lang="en-US" sz="1700"/>
          </a:p>
        </p:txBody>
      </p:sp>
      <p:sp>
        <p:nvSpPr>
          <p:cNvPr id="19480" name="Text 3"/>
          <p:cNvSpPr>
            <a:spLocks noChangeArrowheads="1"/>
          </p:cNvSpPr>
          <p:nvPr/>
        </p:nvSpPr>
        <p:spPr bwMode="auto">
          <a:xfrm>
            <a:off x="7834313" y="20413663"/>
            <a:ext cx="2982912" cy="354012"/>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Data Integration</a:t>
            </a:r>
            <a:endParaRPr lang="en-US" sz="2200"/>
          </a:p>
        </p:txBody>
      </p:sp>
      <p:sp>
        <p:nvSpPr>
          <p:cNvPr id="19481" name="Text 4"/>
          <p:cNvSpPr>
            <a:spLocks noChangeArrowheads="1"/>
          </p:cNvSpPr>
          <p:nvPr/>
        </p:nvSpPr>
        <p:spPr bwMode="auto">
          <a:xfrm>
            <a:off x="7834313" y="20994688"/>
            <a:ext cx="4579937" cy="1452562"/>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Our infrastructure seamlessly integrates with your existing data storage solutions, making it easy to manage your collected data. You can easily import the data into your preferred platform for analysis and model training.</a:t>
            </a:r>
            <a:endParaRPr lang="en-US" sz="1700"/>
          </a:p>
        </p:txBody>
      </p:sp>
      <p:pic>
        <p:nvPicPr>
          <p:cNvPr id="19482" name="Image 0" descr="preencoded.png"/>
          <p:cNvPicPr>
            <a:picLocks noChangeAspect="1"/>
          </p:cNvPicPr>
          <p:nvPr/>
        </p:nvPicPr>
        <p:blipFill>
          <a:blip r:embed="rId2"/>
          <a:srcRect/>
          <a:stretch>
            <a:fillRect/>
          </a:stretch>
        </p:blipFill>
        <p:spPr bwMode="auto">
          <a:xfrm>
            <a:off x="0" y="0"/>
            <a:ext cx="13716000" cy="2722563"/>
          </a:xfrm>
          <a:prstGeom prst="rect">
            <a:avLst/>
          </a:prstGeom>
          <a:noFill/>
          <a:ln w="9525">
            <a:noFill/>
            <a:miter lim="800000"/>
            <a:headEnd/>
            <a:tailEnd/>
          </a:ln>
        </p:spPr>
      </p:pic>
      <p:sp>
        <p:nvSpPr>
          <p:cNvPr id="37" name="Кольцо 36"/>
          <p:cNvSpPr/>
          <p:nvPr/>
        </p:nvSpPr>
        <p:spPr>
          <a:xfrm>
            <a:off x="3303588" y="18227675"/>
            <a:ext cx="431800" cy="415925"/>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bg1"/>
              </a:solidFill>
            </a:endParaRPr>
          </a:p>
        </p:txBody>
      </p:sp>
      <p:sp>
        <p:nvSpPr>
          <p:cNvPr id="38" name="Кольцо 37"/>
          <p:cNvSpPr/>
          <p:nvPr/>
        </p:nvSpPr>
        <p:spPr>
          <a:xfrm>
            <a:off x="5281613" y="7948613"/>
            <a:ext cx="431800" cy="415925"/>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bg1"/>
              </a:solidFill>
            </a:endParaRPr>
          </a:p>
        </p:txBody>
      </p:sp>
      <p:sp>
        <p:nvSpPr>
          <p:cNvPr id="39" name="Кольцо 38"/>
          <p:cNvSpPr/>
          <p:nvPr/>
        </p:nvSpPr>
        <p:spPr>
          <a:xfrm>
            <a:off x="1198563" y="18227675"/>
            <a:ext cx="431800" cy="415925"/>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bg1"/>
              </a:solidFill>
            </a:endParaRPr>
          </a:p>
        </p:txBody>
      </p:sp>
      <p:sp>
        <p:nvSpPr>
          <p:cNvPr id="2" name="Номер слайда 1"/>
          <p:cNvSpPr>
            <a:spLocks noGrp="1"/>
          </p:cNvSpPr>
          <p:nvPr>
            <p:ph type="sldNum" sz="quarter" idx="12"/>
          </p:nvPr>
        </p:nvSpPr>
        <p:spPr/>
        <p:txBody>
          <a:bodyPr/>
          <a:lstStyle/>
          <a:p>
            <a:pPr>
              <a:defRPr/>
            </a:pPr>
            <a:fld id="{3C6469AC-25F8-4DD4-88CA-4CA31745DB36}" type="slidenum">
              <a:rPr lang="ru-RU" smtClean="0"/>
              <a:pPr>
                <a:defRPr/>
              </a:pPr>
              <a:t>6</a:t>
            </a:fld>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hape 2"/>
          <p:cNvSpPr>
            <a:spLocks noChangeArrowheads="1"/>
          </p:cNvSpPr>
          <p:nvPr/>
        </p:nvSpPr>
        <p:spPr bwMode="auto">
          <a:xfrm>
            <a:off x="3995738" y="5480050"/>
            <a:ext cx="7475537" cy="50800"/>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0482" name="Shape 2"/>
          <p:cNvSpPr>
            <a:spLocks noChangeArrowheads="1"/>
          </p:cNvSpPr>
          <p:nvPr/>
        </p:nvSpPr>
        <p:spPr bwMode="auto">
          <a:xfrm>
            <a:off x="9096375" y="6208713"/>
            <a:ext cx="46038" cy="3359150"/>
          </a:xfrm>
          <a:prstGeom prst="roundRect">
            <a:avLst>
              <a:gd name="adj" fmla="val 344083"/>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0483" name="Shape 2"/>
          <p:cNvSpPr>
            <a:spLocks noChangeArrowheads="1"/>
          </p:cNvSpPr>
          <p:nvPr/>
        </p:nvSpPr>
        <p:spPr bwMode="auto">
          <a:xfrm>
            <a:off x="5208588" y="5546725"/>
            <a:ext cx="46037" cy="3359150"/>
          </a:xfrm>
          <a:prstGeom prst="roundRect">
            <a:avLst>
              <a:gd name="adj" fmla="val 344083"/>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0484" name="Shape 2"/>
          <p:cNvSpPr>
            <a:spLocks noChangeArrowheads="1"/>
          </p:cNvSpPr>
          <p:nvPr/>
        </p:nvSpPr>
        <p:spPr bwMode="auto">
          <a:xfrm>
            <a:off x="1077913" y="17189450"/>
            <a:ext cx="46037" cy="3359150"/>
          </a:xfrm>
          <a:prstGeom prst="roundRect">
            <a:avLst>
              <a:gd name="adj" fmla="val 344083"/>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0485" name="Shape 5"/>
          <p:cNvSpPr>
            <a:spLocks noChangeArrowheads="1"/>
          </p:cNvSpPr>
          <p:nvPr/>
        </p:nvSpPr>
        <p:spPr bwMode="auto">
          <a:xfrm>
            <a:off x="804863" y="20537488"/>
            <a:ext cx="593725" cy="509587"/>
          </a:xfrm>
          <a:prstGeom prst="roundRect">
            <a:avLst>
              <a:gd name="adj" fmla="val 18671"/>
            </a:avLst>
          </a:prstGeom>
          <a:gradFill rotWithShape="0">
            <a:gsLst>
              <a:gs pos="0">
                <a:srgbClr val="01A4FF"/>
              </a:gs>
              <a:gs pos="100000">
                <a:srgbClr val="65FF4D"/>
              </a:gs>
            </a:gsLst>
            <a:lin ang="2700000" scaled="1"/>
          </a:gradFill>
          <a:ln w="7620">
            <a:solidFill>
              <a:srgbClr val="BCDBD4"/>
            </a:solidFill>
            <a:round/>
            <a:headEnd/>
            <a:tailEnd/>
          </a:ln>
        </p:spPr>
        <p:txBody>
          <a:bodyPr/>
          <a:lstStyle/>
          <a:p>
            <a:endParaRPr lang="ru-RU"/>
          </a:p>
        </p:txBody>
      </p:sp>
      <p:sp>
        <p:nvSpPr>
          <p:cNvPr id="20486" name="Shape 5"/>
          <p:cNvSpPr>
            <a:spLocks noChangeArrowheads="1"/>
          </p:cNvSpPr>
          <p:nvPr/>
        </p:nvSpPr>
        <p:spPr bwMode="auto">
          <a:xfrm>
            <a:off x="793750" y="18613438"/>
            <a:ext cx="593725" cy="511175"/>
          </a:xfrm>
          <a:prstGeom prst="roundRect">
            <a:avLst>
              <a:gd name="adj" fmla="val 18671"/>
            </a:avLst>
          </a:prstGeom>
          <a:gradFill rotWithShape="0">
            <a:gsLst>
              <a:gs pos="0">
                <a:srgbClr val="01A4FF"/>
              </a:gs>
              <a:gs pos="100000">
                <a:srgbClr val="65FF4D"/>
              </a:gs>
            </a:gsLst>
            <a:lin ang="2700000" scaled="1"/>
          </a:gradFill>
          <a:ln w="7620">
            <a:solidFill>
              <a:srgbClr val="BCDBD4"/>
            </a:solidFill>
            <a:round/>
            <a:headEnd/>
            <a:tailEnd/>
          </a:ln>
        </p:spPr>
        <p:txBody>
          <a:bodyPr/>
          <a:lstStyle/>
          <a:p>
            <a:endParaRPr lang="ru-RU"/>
          </a:p>
        </p:txBody>
      </p:sp>
      <p:sp>
        <p:nvSpPr>
          <p:cNvPr id="20487" name="Shape 5"/>
          <p:cNvSpPr>
            <a:spLocks noChangeArrowheads="1"/>
          </p:cNvSpPr>
          <p:nvPr/>
        </p:nvSpPr>
        <p:spPr bwMode="auto">
          <a:xfrm>
            <a:off x="804863" y="16667163"/>
            <a:ext cx="593725" cy="509587"/>
          </a:xfrm>
          <a:prstGeom prst="roundRect">
            <a:avLst>
              <a:gd name="adj" fmla="val 18671"/>
            </a:avLst>
          </a:prstGeom>
          <a:gradFill rotWithShape="0">
            <a:gsLst>
              <a:gs pos="0">
                <a:srgbClr val="01A4FF"/>
              </a:gs>
              <a:gs pos="100000">
                <a:srgbClr val="65FF4D"/>
              </a:gs>
            </a:gsLst>
            <a:lin ang="2700000" scaled="1"/>
          </a:gradFill>
          <a:ln w="7620">
            <a:solidFill>
              <a:srgbClr val="BCDBD4"/>
            </a:solidFill>
            <a:round/>
            <a:headEnd/>
            <a:tailEnd/>
          </a:ln>
        </p:spPr>
        <p:txBody>
          <a:bodyPr/>
          <a:lstStyle/>
          <a:p>
            <a:endParaRPr lang="ru-RU"/>
          </a:p>
        </p:txBody>
      </p:sp>
      <p:sp>
        <p:nvSpPr>
          <p:cNvPr id="20488" name="Shape 11"/>
          <p:cNvSpPr>
            <a:spLocks noChangeArrowheads="1"/>
          </p:cNvSpPr>
          <p:nvPr/>
        </p:nvSpPr>
        <p:spPr bwMode="auto">
          <a:xfrm>
            <a:off x="3275013" y="7829550"/>
            <a:ext cx="7613650" cy="2125663"/>
          </a:xfrm>
          <a:prstGeom prst="roundRect">
            <a:avLst>
              <a:gd name="adj" fmla="val 397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20489" name="Shape 11"/>
          <p:cNvSpPr>
            <a:spLocks noChangeArrowheads="1"/>
          </p:cNvSpPr>
          <p:nvPr/>
        </p:nvSpPr>
        <p:spPr bwMode="auto">
          <a:xfrm>
            <a:off x="7165975" y="3819525"/>
            <a:ext cx="5999163" cy="3290888"/>
          </a:xfrm>
          <a:prstGeom prst="roundRect">
            <a:avLst>
              <a:gd name="adj" fmla="val 397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20490" name="Shape 11"/>
          <p:cNvSpPr>
            <a:spLocks noChangeArrowheads="1"/>
          </p:cNvSpPr>
          <p:nvPr/>
        </p:nvSpPr>
        <p:spPr bwMode="auto">
          <a:xfrm>
            <a:off x="981075" y="3814763"/>
            <a:ext cx="5999163" cy="3290887"/>
          </a:xfrm>
          <a:prstGeom prst="roundRect">
            <a:avLst>
              <a:gd name="adj" fmla="val 3977"/>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20491" name="Text 0"/>
          <p:cNvSpPr>
            <a:spLocks noChangeArrowheads="1"/>
          </p:cNvSpPr>
          <p:nvPr/>
        </p:nvSpPr>
        <p:spPr bwMode="auto">
          <a:xfrm>
            <a:off x="3449638" y="1995488"/>
            <a:ext cx="7050087" cy="603250"/>
          </a:xfrm>
          <a:prstGeom prst="rect">
            <a:avLst/>
          </a:prstGeom>
          <a:noFill/>
          <a:ln w="9525">
            <a:noFill/>
            <a:miter lim="800000"/>
            <a:headEnd/>
            <a:tailEnd/>
          </a:ln>
        </p:spPr>
        <p:txBody>
          <a:bodyPr wrap="none" lIns="0" tIns="0" rIns="0" bIns="0"/>
          <a:lstStyle/>
          <a:p>
            <a:pPr>
              <a:lnSpc>
                <a:spcPts val="4750"/>
              </a:lnSpc>
            </a:pPr>
            <a:r>
              <a:rPr lang="en-US" sz="4800" b="1">
                <a:ea typeface="Unbounded Bold"/>
                <a:cs typeface="Unbounded Bold"/>
              </a:rPr>
              <a:t>Fueling AI Development</a:t>
            </a:r>
            <a:endParaRPr lang="en-US" sz="4800"/>
          </a:p>
        </p:txBody>
      </p:sp>
      <p:sp>
        <p:nvSpPr>
          <p:cNvPr id="20492" name="Text 2"/>
          <p:cNvSpPr>
            <a:spLocks noChangeArrowheads="1"/>
          </p:cNvSpPr>
          <p:nvPr/>
        </p:nvSpPr>
        <p:spPr bwMode="auto">
          <a:xfrm>
            <a:off x="1181100" y="4322763"/>
            <a:ext cx="2414588" cy="301625"/>
          </a:xfrm>
          <a:prstGeom prst="rect">
            <a:avLst/>
          </a:prstGeom>
          <a:noFill/>
          <a:ln w="9525">
            <a:noFill/>
            <a:miter lim="800000"/>
            <a:headEnd/>
            <a:tailEnd/>
          </a:ln>
        </p:spPr>
        <p:txBody>
          <a:bodyPr wrap="none" lIns="0" tIns="0" rIns="0" bIns="0"/>
          <a:lstStyle/>
          <a:p>
            <a:pPr>
              <a:lnSpc>
                <a:spcPts val="2350"/>
              </a:lnSpc>
            </a:pPr>
            <a:r>
              <a:rPr lang="en-US" sz="1900" b="1">
                <a:solidFill>
                  <a:schemeClr val="bg1"/>
                </a:solidFill>
                <a:ea typeface="Unbounded Bold"/>
                <a:cs typeface="Unbounded Bold"/>
              </a:rPr>
              <a:t>Model Training</a:t>
            </a:r>
            <a:endParaRPr lang="en-US" sz="1900">
              <a:solidFill>
                <a:schemeClr val="bg1"/>
              </a:solidFill>
            </a:endParaRPr>
          </a:p>
        </p:txBody>
      </p:sp>
      <p:sp>
        <p:nvSpPr>
          <p:cNvPr id="20493" name="Text 3"/>
          <p:cNvSpPr>
            <a:spLocks noChangeArrowheads="1"/>
          </p:cNvSpPr>
          <p:nvPr/>
        </p:nvSpPr>
        <p:spPr bwMode="auto">
          <a:xfrm>
            <a:off x="1163638" y="5000625"/>
            <a:ext cx="5951537" cy="1311275"/>
          </a:xfrm>
          <a:prstGeom prst="rect">
            <a:avLst/>
          </a:prstGeom>
          <a:noFill/>
          <a:ln w="9525">
            <a:noFill/>
            <a:miter lim="800000"/>
            <a:headEnd/>
            <a:tailEnd/>
          </a:ln>
        </p:spPr>
        <p:txBody>
          <a:bodyPr lIns="0" tIns="0" rIns="0" bIns="0"/>
          <a:lstStyle/>
          <a:p>
            <a:pPr>
              <a:lnSpc>
                <a:spcPts val="2400"/>
              </a:lnSpc>
            </a:pPr>
            <a:r>
              <a:rPr lang="en-US" sz="1500">
                <a:solidFill>
                  <a:schemeClr val="bg1"/>
                </a:solidFill>
                <a:ea typeface="Open Sans"/>
                <a:cs typeface="Open Sans"/>
              </a:rPr>
              <a:t>Astro's high-quality datasets accelerate AI model training, allowing you to build more robust and accurate models in less time. By providing a rich and diverse dataset, Astro helps you improve model performance and achieve better results.</a:t>
            </a:r>
            <a:endParaRPr lang="en-US" sz="1500">
              <a:solidFill>
                <a:schemeClr val="bg1"/>
              </a:solidFill>
            </a:endParaRPr>
          </a:p>
        </p:txBody>
      </p:sp>
      <p:sp>
        <p:nvSpPr>
          <p:cNvPr id="20494" name="Text 5"/>
          <p:cNvSpPr>
            <a:spLocks noChangeArrowheads="1"/>
          </p:cNvSpPr>
          <p:nvPr/>
        </p:nvSpPr>
        <p:spPr bwMode="auto">
          <a:xfrm>
            <a:off x="7339013" y="4302125"/>
            <a:ext cx="3397250" cy="603250"/>
          </a:xfrm>
          <a:prstGeom prst="rect">
            <a:avLst/>
          </a:prstGeom>
          <a:noFill/>
          <a:ln w="9525">
            <a:noFill/>
            <a:miter lim="800000"/>
            <a:headEnd/>
            <a:tailEnd/>
          </a:ln>
        </p:spPr>
        <p:txBody>
          <a:bodyPr lIns="0" tIns="0" rIns="0" bIns="0"/>
          <a:lstStyle/>
          <a:p>
            <a:pPr>
              <a:lnSpc>
                <a:spcPts val="2350"/>
              </a:lnSpc>
            </a:pPr>
            <a:r>
              <a:rPr lang="en-US" sz="1900" b="1">
                <a:solidFill>
                  <a:schemeClr val="bg1"/>
                </a:solidFill>
                <a:ea typeface="Unbounded Bold"/>
                <a:cs typeface="Unbounded Bold"/>
              </a:rPr>
              <a:t>Deep Learning Enhancement</a:t>
            </a:r>
            <a:endParaRPr lang="en-US" sz="1900">
              <a:solidFill>
                <a:schemeClr val="bg1"/>
              </a:solidFill>
            </a:endParaRPr>
          </a:p>
        </p:txBody>
      </p:sp>
      <p:sp>
        <p:nvSpPr>
          <p:cNvPr id="20495" name="Text 6"/>
          <p:cNvSpPr>
            <a:spLocks noChangeArrowheads="1"/>
          </p:cNvSpPr>
          <p:nvPr/>
        </p:nvSpPr>
        <p:spPr bwMode="auto">
          <a:xfrm>
            <a:off x="7329488" y="4945063"/>
            <a:ext cx="5578475" cy="2471737"/>
          </a:xfrm>
          <a:prstGeom prst="rect">
            <a:avLst/>
          </a:prstGeom>
          <a:noFill/>
          <a:ln w="9525">
            <a:noFill/>
            <a:miter lim="800000"/>
            <a:headEnd/>
            <a:tailEnd/>
          </a:ln>
        </p:spPr>
        <p:txBody>
          <a:bodyPr lIns="0" tIns="0" rIns="0" bIns="0"/>
          <a:lstStyle/>
          <a:p>
            <a:pPr>
              <a:lnSpc>
                <a:spcPts val="2400"/>
              </a:lnSpc>
            </a:pPr>
            <a:r>
              <a:rPr lang="en-US" sz="1500">
                <a:solidFill>
                  <a:schemeClr val="bg1"/>
                </a:solidFill>
                <a:ea typeface="Open Sans"/>
                <a:cs typeface="Open Sans"/>
              </a:rPr>
              <a:t>Astro enhances deep learning algorithms by providing massive amounts of training data, crucial for the development of advanced AI models. With access to diverse and relevant datasets, you can push the boundaries of deep learning and unlock new possibilities.</a:t>
            </a:r>
            <a:endParaRPr lang="en-US" sz="1500">
              <a:solidFill>
                <a:schemeClr val="bg1"/>
              </a:solidFill>
            </a:endParaRPr>
          </a:p>
        </p:txBody>
      </p:sp>
      <p:sp>
        <p:nvSpPr>
          <p:cNvPr id="20496" name="Text 8"/>
          <p:cNvSpPr>
            <a:spLocks noChangeArrowheads="1"/>
          </p:cNvSpPr>
          <p:nvPr/>
        </p:nvSpPr>
        <p:spPr bwMode="auto">
          <a:xfrm>
            <a:off x="3449638" y="8202613"/>
            <a:ext cx="5857875" cy="301625"/>
          </a:xfrm>
          <a:prstGeom prst="rect">
            <a:avLst/>
          </a:prstGeom>
          <a:noFill/>
          <a:ln w="9525">
            <a:noFill/>
            <a:miter lim="800000"/>
            <a:headEnd/>
            <a:tailEnd/>
          </a:ln>
        </p:spPr>
        <p:txBody>
          <a:bodyPr wrap="none" lIns="0" tIns="0" rIns="0" bIns="0"/>
          <a:lstStyle/>
          <a:p>
            <a:pPr>
              <a:lnSpc>
                <a:spcPts val="2350"/>
              </a:lnSpc>
            </a:pPr>
            <a:r>
              <a:rPr lang="en-US" sz="1900" b="1">
                <a:solidFill>
                  <a:schemeClr val="bg1"/>
                </a:solidFill>
                <a:ea typeface="Unbounded Bold"/>
                <a:cs typeface="Unbounded Bold"/>
              </a:rPr>
              <a:t>Improved Machine Learning Outcomes</a:t>
            </a:r>
            <a:endParaRPr lang="en-US" sz="1900">
              <a:solidFill>
                <a:schemeClr val="bg1"/>
              </a:solidFill>
            </a:endParaRPr>
          </a:p>
        </p:txBody>
      </p:sp>
      <p:sp>
        <p:nvSpPr>
          <p:cNvPr id="20497" name="Text 9"/>
          <p:cNvSpPr>
            <a:spLocks noChangeArrowheads="1"/>
          </p:cNvSpPr>
          <p:nvPr/>
        </p:nvSpPr>
        <p:spPr bwMode="auto">
          <a:xfrm>
            <a:off x="3462338" y="8747125"/>
            <a:ext cx="7140575" cy="927100"/>
          </a:xfrm>
          <a:prstGeom prst="rect">
            <a:avLst/>
          </a:prstGeom>
          <a:noFill/>
          <a:ln w="9525">
            <a:noFill/>
            <a:miter lim="800000"/>
            <a:headEnd/>
            <a:tailEnd/>
          </a:ln>
        </p:spPr>
        <p:txBody>
          <a:bodyPr lIns="0" tIns="0" rIns="0" bIns="0"/>
          <a:lstStyle/>
          <a:p>
            <a:pPr>
              <a:lnSpc>
                <a:spcPts val="2400"/>
              </a:lnSpc>
            </a:pPr>
            <a:r>
              <a:rPr lang="en-US" sz="1500">
                <a:solidFill>
                  <a:schemeClr val="bg1"/>
                </a:solidFill>
                <a:ea typeface="Open Sans"/>
                <a:cs typeface="Open Sans"/>
              </a:rPr>
              <a:t>Overall, Astro improves machine learning outcomes by providing a foundation of high-quality data. This translates into better predictions, more accurate insights, and ultimately, more successful AI projects.</a:t>
            </a:r>
            <a:endParaRPr lang="en-US" sz="1500">
              <a:solidFill>
                <a:schemeClr val="bg1"/>
              </a:solidFill>
            </a:endParaRPr>
          </a:p>
        </p:txBody>
      </p:sp>
      <p:sp>
        <p:nvSpPr>
          <p:cNvPr id="20498" name="Text 0"/>
          <p:cNvSpPr>
            <a:spLocks noChangeArrowheads="1"/>
          </p:cNvSpPr>
          <p:nvPr/>
        </p:nvSpPr>
        <p:spPr bwMode="auto">
          <a:xfrm>
            <a:off x="774700" y="15098713"/>
            <a:ext cx="7794625" cy="1204912"/>
          </a:xfrm>
          <a:prstGeom prst="rect">
            <a:avLst/>
          </a:prstGeom>
          <a:noFill/>
          <a:ln w="9525">
            <a:noFill/>
            <a:miter lim="800000"/>
            <a:headEnd/>
            <a:tailEnd/>
          </a:ln>
        </p:spPr>
        <p:txBody>
          <a:bodyPr lIns="0" tIns="0" rIns="0" bIns="0"/>
          <a:lstStyle/>
          <a:p>
            <a:pPr>
              <a:lnSpc>
                <a:spcPts val="4700"/>
              </a:lnSpc>
            </a:pPr>
            <a:r>
              <a:rPr lang="en-US" sz="3700" b="1">
                <a:ea typeface="Unbounded Bold"/>
                <a:cs typeface="Unbounded Bold"/>
              </a:rPr>
              <a:t>Data Aggregation Advantages</a:t>
            </a:r>
            <a:endParaRPr lang="en-US" sz="3700"/>
          </a:p>
        </p:txBody>
      </p:sp>
      <p:sp>
        <p:nvSpPr>
          <p:cNvPr id="22" name="Text 4"/>
          <p:cNvSpPr/>
          <p:nvPr/>
        </p:nvSpPr>
        <p:spPr>
          <a:xfrm>
            <a:off x="1017588" y="16810038"/>
            <a:ext cx="150812" cy="288925"/>
          </a:xfrm>
          <a:prstGeom prst="rect">
            <a:avLst/>
          </a:prstGeom>
          <a:noFill/>
          <a:ln/>
        </p:spPr>
        <p:txBody>
          <a:bodyPr wrap="none" lIns="0" tIns="0" rIns="0" bIns="0"/>
          <a:lstStyle/>
          <a:p>
            <a:pPr algn="ctr" fontAlgn="auto">
              <a:lnSpc>
                <a:spcPts val="2250"/>
              </a:lnSpc>
              <a:spcBef>
                <a:spcPts val="0"/>
              </a:spcBef>
              <a:spcAft>
                <a:spcPts val="0"/>
              </a:spcAft>
              <a:defRPr/>
            </a:pPr>
            <a:r>
              <a:rPr lang="en-US" sz="2250" b="1" dirty="0">
                <a:solidFill>
                  <a:schemeClr val="bg1"/>
                </a:solidFill>
                <a:latin typeface="Arial" panose="020B0604020202020204" pitchFamily="34" charset="0"/>
                <a:ea typeface="Unbounded Bold" pitchFamily="34" charset="-122"/>
                <a:cs typeface="Arial" panose="020B0604020202020204" pitchFamily="34" charset="0"/>
              </a:rPr>
              <a:t>1</a:t>
            </a:r>
            <a:endParaRPr lang="en-US" sz="2250" dirty="0">
              <a:solidFill>
                <a:schemeClr val="bg1"/>
              </a:solidFill>
              <a:latin typeface="Arial" panose="020B0604020202020204" pitchFamily="34" charset="0"/>
              <a:cs typeface="Arial" panose="020B0604020202020204" pitchFamily="34" charset="0"/>
            </a:endParaRPr>
          </a:p>
        </p:txBody>
      </p:sp>
      <p:sp>
        <p:nvSpPr>
          <p:cNvPr id="23" name="Text 5"/>
          <p:cNvSpPr/>
          <p:nvPr/>
        </p:nvSpPr>
        <p:spPr>
          <a:xfrm>
            <a:off x="2152650" y="16713200"/>
            <a:ext cx="2490788" cy="301625"/>
          </a:xfrm>
          <a:prstGeom prst="rect">
            <a:avLst/>
          </a:prstGeom>
          <a:noFill/>
          <a:ln/>
        </p:spPr>
        <p:txBody>
          <a:bodyPr wrap="none" lIns="0" tIns="0" rIns="0" bIns="0"/>
          <a:lstStyle/>
          <a:p>
            <a:pPr fontAlgn="auto">
              <a:lnSpc>
                <a:spcPts val="2350"/>
              </a:lnSpc>
              <a:spcBef>
                <a:spcPts val="0"/>
              </a:spcBef>
              <a:spcAft>
                <a:spcPts val="0"/>
              </a:spcAft>
              <a:defRPr/>
            </a:pPr>
            <a:r>
              <a:rPr lang="en-US" sz="1850" b="1" dirty="0">
                <a:latin typeface="Arial" panose="020B0604020202020204" pitchFamily="34" charset="0"/>
                <a:ea typeface="Unbounded Bold" pitchFamily="34" charset="-122"/>
                <a:cs typeface="Arial" panose="020B0604020202020204" pitchFamily="34" charset="0"/>
              </a:rPr>
              <a:t>Global Coverage</a:t>
            </a:r>
            <a:endParaRPr lang="en-US" sz="1850" dirty="0">
              <a:latin typeface="Arial" panose="020B0604020202020204" pitchFamily="34" charset="0"/>
              <a:cs typeface="Arial" panose="020B0604020202020204" pitchFamily="34" charset="0"/>
            </a:endParaRPr>
          </a:p>
        </p:txBody>
      </p:sp>
      <p:sp>
        <p:nvSpPr>
          <p:cNvPr id="20501" name="Text 6"/>
          <p:cNvSpPr>
            <a:spLocks noChangeArrowheads="1"/>
          </p:cNvSpPr>
          <p:nvPr/>
        </p:nvSpPr>
        <p:spPr bwMode="auto">
          <a:xfrm>
            <a:off x="2152650" y="17130713"/>
            <a:ext cx="6173788" cy="923925"/>
          </a:xfrm>
          <a:prstGeom prst="rect">
            <a:avLst/>
          </a:prstGeom>
          <a:noFill/>
          <a:ln w="9525">
            <a:noFill/>
            <a:miter lim="800000"/>
            <a:headEnd/>
            <a:tailEnd/>
          </a:ln>
        </p:spPr>
        <p:txBody>
          <a:bodyPr lIns="0" tIns="0" rIns="0" bIns="0"/>
          <a:lstStyle/>
          <a:p>
            <a:pPr>
              <a:lnSpc>
                <a:spcPts val="2400"/>
              </a:lnSpc>
            </a:pPr>
            <a:r>
              <a:rPr lang="en-US" sz="1500">
                <a:ea typeface="Open Sans"/>
                <a:cs typeface="Open Sans"/>
              </a:rPr>
              <a:t>Astro's extensive network of global residential, mobile, and datacenter IPs ensures comprehensive data collection from around the world, even those with strict multilayered limitations.</a:t>
            </a:r>
            <a:endParaRPr lang="en-US" sz="1500"/>
          </a:p>
        </p:txBody>
      </p:sp>
      <p:sp>
        <p:nvSpPr>
          <p:cNvPr id="27" name="Text 9"/>
          <p:cNvSpPr/>
          <p:nvPr/>
        </p:nvSpPr>
        <p:spPr>
          <a:xfrm>
            <a:off x="973138" y="18729325"/>
            <a:ext cx="241300" cy="288925"/>
          </a:xfrm>
          <a:prstGeom prst="rect">
            <a:avLst/>
          </a:prstGeom>
          <a:noFill/>
          <a:ln/>
        </p:spPr>
        <p:txBody>
          <a:bodyPr wrap="none" lIns="0" tIns="0" rIns="0" bIns="0"/>
          <a:lstStyle/>
          <a:p>
            <a:pPr algn="ctr" fontAlgn="auto">
              <a:lnSpc>
                <a:spcPts val="2250"/>
              </a:lnSpc>
              <a:spcBef>
                <a:spcPts val="0"/>
              </a:spcBef>
              <a:spcAft>
                <a:spcPts val="0"/>
              </a:spcAft>
              <a:defRPr/>
            </a:pPr>
            <a:r>
              <a:rPr lang="en-US" sz="2250" b="1" dirty="0">
                <a:solidFill>
                  <a:schemeClr val="bg1"/>
                </a:solidFill>
                <a:latin typeface="Arial" panose="020B0604020202020204" pitchFamily="34" charset="0"/>
                <a:ea typeface="Unbounded Bold" pitchFamily="34" charset="-122"/>
                <a:cs typeface="Arial" panose="020B0604020202020204" pitchFamily="34" charset="0"/>
              </a:rPr>
              <a:t>2</a:t>
            </a:r>
            <a:endParaRPr lang="en-US" sz="2250" dirty="0">
              <a:solidFill>
                <a:schemeClr val="bg1"/>
              </a:solidFill>
              <a:latin typeface="Arial" panose="020B0604020202020204" pitchFamily="34" charset="0"/>
              <a:cs typeface="Arial" panose="020B0604020202020204" pitchFamily="34" charset="0"/>
            </a:endParaRPr>
          </a:p>
        </p:txBody>
      </p:sp>
      <p:sp>
        <p:nvSpPr>
          <p:cNvPr id="28" name="Text 10"/>
          <p:cNvSpPr/>
          <p:nvPr/>
        </p:nvSpPr>
        <p:spPr>
          <a:xfrm>
            <a:off x="2152650" y="18632488"/>
            <a:ext cx="3506788" cy="301625"/>
          </a:xfrm>
          <a:prstGeom prst="rect">
            <a:avLst/>
          </a:prstGeom>
          <a:noFill/>
          <a:ln/>
        </p:spPr>
        <p:txBody>
          <a:bodyPr wrap="none" lIns="0" tIns="0" rIns="0" bIns="0"/>
          <a:lstStyle/>
          <a:p>
            <a:pPr fontAlgn="auto">
              <a:lnSpc>
                <a:spcPts val="2350"/>
              </a:lnSpc>
              <a:spcBef>
                <a:spcPts val="0"/>
              </a:spcBef>
              <a:spcAft>
                <a:spcPts val="0"/>
              </a:spcAft>
              <a:defRPr/>
            </a:pPr>
            <a:r>
              <a:rPr lang="en-US" sz="1850" b="1" dirty="0">
                <a:latin typeface="Arial" panose="020B0604020202020204" pitchFamily="34" charset="0"/>
                <a:ea typeface="Unbounded Bold" pitchFamily="34" charset="-122"/>
                <a:cs typeface="Arial" panose="020B0604020202020204" pitchFamily="34" charset="0"/>
              </a:rPr>
              <a:t>Geo-Targeted Precision</a:t>
            </a:r>
            <a:endParaRPr lang="en-US" sz="1850" dirty="0">
              <a:latin typeface="Arial" panose="020B0604020202020204" pitchFamily="34" charset="0"/>
              <a:cs typeface="Arial" panose="020B0604020202020204" pitchFamily="34" charset="0"/>
            </a:endParaRPr>
          </a:p>
        </p:txBody>
      </p:sp>
      <p:sp>
        <p:nvSpPr>
          <p:cNvPr id="20504" name="Text 11"/>
          <p:cNvSpPr>
            <a:spLocks noChangeArrowheads="1"/>
          </p:cNvSpPr>
          <p:nvPr/>
        </p:nvSpPr>
        <p:spPr bwMode="auto">
          <a:xfrm>
            <a:off x="2152650" y="19048413"/>
            <a:ext cx="6446838" cy="925512"/>
          </a:xfrm>
          <a:prstGeom prst="rect">
            <a:avLst/>
          </a:prstGeom>
          <a:noFill/>
          <a:ln w="9525">
            <a:noFill/>
            <a:miter lim="800000"/>
            <a:headEnd/>
            <a:tailEnd/>
          </a:ln>
        </p:spPr>
        <p:txBody>
          <a:bodyPr lIns="0" tIns="0" rIns="0" bIns="0"/>
          <a:lstStyle/>
          <a:p>
            <a:pPr>
              <a:lnSpc>
                <a:spcPts val="2400"/>
              </a:lnSpc>
            </a:pPr>
            <a:r>
              <a:rPr lang="en-US" sz="1500">
                <a:ea typeface="Open Sans"/>
                <a:cs typeface="Open Sans"/>
              </a:rPr>
              <a:t>Astro's geo-targeted capabilities enable businesses to collect data from specific geographic locations, great for targeted insights and analysis.</a:t>
            </a:r>
            <a:endParaRPr lang="en-US" sz="1500"/>
          </a:p>
        </p:txBody>
      </p:sp>
      <p:sp>
        <p:nvSpPr>
          <p:cNvPr id="32" name="Text 14"/>
          <p:cNvSpPr/>
          <p:nvPr/>
        </p:nvSpPr>
        <p:spPr>
          <a:xfrm>
            <a:off x="971550" y="20647025"/>
            <a:ext cx="242888" cy="288925"/>
          </a:xfrm>
          <a:prstGeom prst="rect">
            <a:avLst/>
          </a:prstGeom>
          <a:noFill/>
          <a:ln/>
        </p:spPr>
        <p:txBody>
          <a:bodyPr wrap="none" lIns="0" tIns="0" rIns="0" bIns="0"/>
          <a:lstStyle/>
          <a:p>
            <a:pPr algn="ctr" fontAlgn="auto">
              <a:lnSpc>
                <a:spcPts val="2250"/>
              </a:lnSpc>
              <a:spcBef>
                <a:spcPts val="0"/>
              </a:spcBef>
              <a:spcAft>
                <a:spcPts val="0"/>
              </a:spcAft>
              <a:defRPr/>
            </a:pPr>
            <a:r>
              <a:rPr lang="en-US" sz="2250" b="1" dirty="0">
                <a:solidFill>
                  <a:schemeClr val="bg1"/>
                </a:solidFill>
                <a:latin typeface="Arial" panose="020B0604020202020204" pitchFamily="34" charset="0"/>
                <a:ea typeface="Unbounded Bold" pitchFamily="34" charset="-122"/>
                <a:cs typeface="Arial" panose="020B0604020202020204" pitchFamily="34" charset="0"/>
              </a:rPr>
              <a:t>3</a:t>
            </a:r>
            <a:endParaRPr lang="en-US" sz="2250" dirty="0">
              <a:solidFill>
                <a:schemeClr val="bg1"/>
              </a:solidFill>
              <a:latin typeface="Arial" panose="020B0604020202020204" pitchFamily="34" charset="0"/>
              <a:cs typeface="Arial" panose="020B0604020202020204" pitchFamily="34" charset="0"/>
            </a:endParaRPr>
          </a:p>
        </p:txBody>
      </p:sp>
      <p:sp>
        <p:nvSpPr>
          <p:cNvPr id="33" name="Text 15"/>
          <p:cNvSpPr/>
          <p:nvPr/>
        </p:nvSpPr>
        <p:spPr>
          <a:xfrm>
            <a:off x="2152650" y="20551775"/>
            <a:ext cx="2935288" cy="300038"/>
          </a:xfrm>
          <a:prstGeom prst="rect">
            <a:avLst/>
          </a:prstGeom>
          <a:noFill/>
          <a:ln/>
        </p:spPr>
        <p:txBody>
          <a:bodyPr wrap="none" lIns="0" tIns="0" rIns="0" bIns="0"/>
          <a:lstStyle/>
          <a:p>
            <a:pPr fontAlgn="auto">
              <a:lnSpc>
                <a:spcPts val="2350"/>
              </a:lnSpc>
              <a:spcBef>
                <a:spcPts val="0"/>
              </a:spcBef>
              <a:spcAft>
                <a:spcPts val="0"/>
              </a:spcAft>
              <a:defRPr/>
            </a:pPr>
            <a:r>
              <a:rPr lang="en-US" sz="1850" b="1" dirty="0">
                <a:latin typeface="Arial" panose="020B0604020202020204" pitchFamily="34" charset="0"/>
                <a:ea typeface="Unbounded Bold" pitchFamily="34" charset="-122"/>
                <a:cs typeface="Arial" panose="020B0604020202020204" pitchFamily="34" charset="0"/>
              </a:rPr>
              <a:t>Diverse Data Types</a:t>
            </a:r>
            <a:endParaRPr lang="en-US" sz="1850" dirty="0">
              <a:latin typeface="Arial" panose="020B0604020202020204" pitchFamily="34" charset="0"/>
              <a:cs typeface="Arial" panose="020B0604020202020204" pitchFamily="34" charset="0"/>
            </a:endParaRPr>
          </a:p>
        </p:txBody>
      </p:sp>
      <p:sp>
        <p:nvSpPr>
          <p:cNvPr id="20507" name="Text 16"/>
          <p:cNvSpPr>
            <a:spLocks noChangeArrowheads="1"/>
          </p:cNvSpPr>
          <p:nvPr/>
        </p:nvSpPr>
        <p:spPr bwMode="auto">
          <a:xfrm>
            <a:off x="2152650" y="20967700"/>
            <a:ext cx="6446838" cy="923925"/>
          </a:xfrm>
          <a:prstGeom prst="rect">
            <a:avLst/>
          </a:prstGeom>
          <a:noFill/>
          <a:ln w="9525">
            <a:noFill/>
            <a:miter lim="800000"/>
            <a:headEnd/>
            <a:tailEnd/>
          </a:ln>
        </p:spPr>
        <p:txBody>
          <a:bodyPr lIns="0" tIns="0" rIns="0" bIns="0"/>
          <a:lstStyle/>
          <a:p>
            <a:pPr>
              <a:lnSpc>
                <a:spcPts val="2400"/>
              </a:lnSpc>
            </a:pPr>
            <a:r>
              <a:rPr lang="en-US" sz="1500">
                <a:ea typeface="Open Sans"/>
                <a:cs typeface="Open Sans"/>
              </a:rPr>
              <a:t>With Astro’s IPs you can collect a wide variety of data types, including textual, graphical, media, and metadata, providing a comprehensive dataset for complex AI projects.</a:t>
            </a:r>
            <a:endParaRPr lang="en-US" sz="1500"/>
          </a:p>
        </p:txBody>
      </p:sp>
      <p:sp>
        <p:nvSpPr>
          <p:cNvPr id="20508" name="Shape 2"/>
          <p:cNvSpPr>
            <a:spLocks noChangeArrowheads="1"/>
          </p:cNvSpPr>
          <p:nvPr/>
        </p:nvSpPr>
        <p:spPr bwMode="auto">
          <a:xfrm>
            <a:off x="1123950" y="18254663"/>
            <a:ext cx="7475538" cy="50800"/>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sp>
        <p:nvSpPr>
          <p:cNvPr id="20509" name="Shape 2"/>
          <p:cNvSpPr>
            <a:spLocks noChangeArrowheads="1"/>
          </p:cNvSpPr>
          <p:nvPr/>
        </p:nvSpPr>
        <p:spPr bwMode="auto">
          <a:xfrm>
            <a:off x="1123950" y="20280313"/>
            <a:ext cx="7475538" cy="50800"/>
          </a:xfrm>
          <a:prstGeom prst="roundRect">
            <a:avLst>
              <a:gd name="adj" fmla="val 374667"/>
            </a:avLst>
          </a:prstGeom>
          <a:gradFill rotWithShape="0">
            <a:gsLst>
              <a:gs pos="0">
                <a:srgbClr val="01A4FF"/>
              </a:gs>
              <a:gs pos="100000">
                <a:srgbClr val="6BFF54"/>
              </a:gs>
            </a:gsLst>
            <a:lin ang="2700000" scaled="1"/>
          </a:gradFill>
          <a:ln w="9525">
            <a:noFill/>
            <a:round/>
            <a:headEnd/>
            <a:tailEnd/>
          </a:ln>
        </p:spPr>
        <p:txBody>
          <a:bodyPr/>
          <a:lstStyle/>
          <a:p>
            <a:endParaRPr lang="ru-RU"/>
          </a:p>
        </p:txBody>
      </p:sp>
      <p:pic>
        <p:nvPicPr>
          <p:cNvPr id="20510" name="Рисунок 1"/>
          <p:cNvPicPr>
            <a:picLocks noChangeAspect="1"/>
          </p:cNvPicPr>
          <p:nvPr/>
        </p:nvPicPr>
        <p:blipFill>
          <a:blip r:embed="rId2"/>
          <a:srcRect/>
          <a:stretch>
            <a:fillRect/>
          </a:stretch>
        </p:blipFill>
        <p:spPr bwMode="auto">
          <a:xfrm>
            <a:off x="0" y="11868150"/>
            <a:ext cx="13716000" cy="1311275"/>
          </a:xfrm>
          <a:prstGeom prst="rect">
            <a:avLst/>
          </a:prstGeom>
          <a:noFill/>
          <a:ln w="9525">
            <a:noFill/>
            <a:miter lim="800000"/>
            <a:headEnd/>
            <a:tailEnd/>
          </a:ln>
        </p:spPr>
      </p:pic>
      <p:pic>
        <p:nvPicPr>
          <p:cNvPr id="20511" name="Picture 31" descr="fav"/>
          <p:cNvPicPr>
            <a:picLocks noChangeAspect="1" noChangeArrowheads="1"/>
          </p:cNvPicPr>
          <p:nvPr/>
        </p:nvPicPr>
        <p:blipFill>
          <a:blip r:embed="rId3">
            <a:lum bright="34000" contrast="-58000"/>
          </a:blip>
          <a:srcRect/>
          <a:stretch>
            <a:fillRect/>
          </a:stretch>
        </p:blipFill>
        <p:spPr bwMode="auto">
          <a:xfrm>
            <a:off x="9131300" y="17419638"/>
            <a:ext cx="3867150" cy="3713162"/>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pPr>
              <a:defRPr/>
            </a:pPr>
            <a:fld id="{A25194E4-FD5B-4554-98F6-6F24D281291D}" type="slidenum">
              <a:rPr lang="ru-RU" smtClean="0"/>
              <a:pPr>
                <a:defRPr/>
              </a:pPr>
              <a:t>7</a:t>
            </a:fld>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7050088"/>
            <a:ext cx="13716000" cy="6902450"/>
          </a:xfrm>
          <a:prstGeom prst="rect">
            <a:avLst/>
          </a:prstGeom>
          <a:solidFill>
            <a:srgbClr val="2343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rgbClr val="234368"/>
              </a:solidFill>
            </a:endParaRPr>
          </a:p>
        </p:txBody>
      </p:sp>
      <p:sp>
        <p:nvSpPr>
          <p:cNvPr id="21506" name="Text 0"/>
          <p:cNvSpPr>
            <a:spLocks noChangeArrowheads="1"/>
          </p:cNvSpPr>
          <p:nvPr/>
        </p:nvSpPr>
        <p:spPr bwMode="auto">
          <a:xfrm>
            <a:off x="501650" y="1670050"/>
            <a:ext cx="4860925" cy="1119188"/>
          </a:xfrm>
          <a:prstGeom prst="rect">
            <a:avLst/>
          </a:prstGeom>
          <a:noFill/>
          <a:ln w="9525">
            <a:noFill/>
            <a:miter lim="800000"/>
            <a:headEnd/>
            <a:tailEnd/>
          </a:ln>
        </p:spPr>
        <p:txBody>
          <a:bodyPr lIns="0" tIns="0" rIns="0" bIns="0"/>
          <a:lstStyle/>
          <a:p>
            <a:pPr>
              <a:lnSpc>
                <a:spcPts val="4400"/>
              </a:lnSpc>
            </a:pPr>
            <a:r>
              <a:rPr lang="en-US" sz="3500" b="1">
                <a:ea typeface="Unbounded Bold"/>
                <a:cs typeface="Unbounded Bold"/>
              </a:rPr>
              <a:t>The Astro Difference: Trusted and Secure</a:t>
            </a:r>
            <a:endParaRPr lang="en-US" sz="3500"/>
          </a:p>
        </p:txBody>
      </p:sp>
      <p:sp>
        <p:nvSpPr>
          <p:cNvPr id="4" name="Text 1"/>
          <p:cNvSpPr/>
          <p:nvPr/>
        </p:nvSpPr>
        <p:spPr>
          <a:xfrm>
            <a:off x="0" y="3971925"/>
            <a:ext cx="3810000" cy="590550"/>
          </a:xfrm>
          <a:prstGeom prst="rect">
            <a:avLst/>
          </a:prstGeom>
          <a:noFill/>
          <a:ln/>
        </p:spPr>
        <p:txBody>
          <a:bodyPr wrap="none" lIns="0" tIns="0" rIns="0" bIns="0"/>
          <a:lstStyle/>
          <a:p>
            <a:pPr algn="ctr" fontAlgn="auto">
              <a:lnSpc>
                <a:spcPts val="4650"/>
              </a:lnSpc>
              <a:spcBef>
                <a:spcPts val="0"/>
              </a:spcBef>
              <a:spcAft>
                <a:spcPts val="0"/>
              </a:spcAft>
              <a:defRPr/>
            </a:pPr>
            <a:r>
              <a:rPr lang="en-US" sz="4650" b="1" dirty="0">
                <a:latin typeface="Arial" panose="020B0604020202020204" pitchFamily="34" charset="0"/>
                <a:ea typeface="Unbounded Bold" pitchFamily="34" charset="-122"/>
                <a:cs typeface="Arial" panose="020B0604020202020204" pitchFamily="34" charset="0"/>
              </a:rPr>
              <a:t>100+</a:t>
            </a:r>
            <a:endParaRPr lang="en-US" sz="4650" dirty="0">
              <a:latin typeface="Arial" panose="020B0604020202020204" pitchFamily="34" charset="0"/>
              <a:cs typeface="Arial" panose="020B0604020202020204" pitchFamily="34" charset="0"/>
            </a:endParaRPr>
          </a:p>
        </p:txBody>
      </p:sp>
      <p:sp>
        <p:nvSpPr>
          <p:cNvPr id="21508" name="Text 2"/>
          <p:cNvSpPr>
            <a:spLocks noChangeArrowheads="1"/>
          </p:cNvSpPr>
          <p:nvPr/>
        </p:nvSpPr>
        <p:spPr bwMode="auto">
          <a:xfrm>
            <a:off x="896938" y="5494338"/>
            <a:ext cx="2239962" cy="279400"/>
          </a:xfrm>
          <a:prstGeom prst="rect">
            <a:avLst/>
          </a:prstGeom>
          <a:noFill/>
          <a:ln w="9525">
            <a:noFill/>
            <a:miter lim="800000"/>
            <a:headEnd/>
            <a:tailEnd/>
          </a:ln>
        </p:spPr>
        <p:txBody>
          <a:bodyPr wrap="none" lIns="0" tIns="0" rIns="0" bIns="0"/>
          <a:lstStyle/>
          <a:p>
            <a:pPr algn="ctr">
              <a:lnSpc>
                <a:spcPts val="2200"/>
              </a:lnSpc>
            </a:pPr>
            <a:r>
              <a:rPr lang="en-US" sz="2800" b="1">
                <a:ea typeface="Unbounded Bold"/>
                <a:cs typeface="Unbounded Bold"/>
              </a:rPr>
              <a:t>Countries</a:t>
            </a:r>
            <a:endParaRPr lang="en-US" sz="2800"/>
          </a:p>
        </p:txBody>
      </p:sp>
      <p:sp>
        <p:nvSpPr>
          <p:cNvPr id="21509" name="Text 3"/>
          <p:cNvSpPr>
            <a:spLocks noChangeArrowheads="1"/>
          </p:cNvSpPr>
          <p:nvPr/>
        </p:nvSpPr>
        <p:spPr bwMode="auto">
          <a:xfrm>
            <a:off x="735013" y="5029200"/>
            <a:ext cx="3025775" cy="1146175"/>
          </a:xfrm>
          <a:prstGeom prst="rect">
            <a:avLst/>
          </a:prstGeom>
          <a:noFill/>
          <a:ln w="9525">
            <a:noFill/>
            <a:miter lim="800000"/>
            <a:headEnd/>
            <a:tailEnd/>
          </a:ln>
        </p:spPr>
        <p:txBody>
          <a:bodyPr lIns="0" tIns="0" rIns="0" bIns="0"/>
          <a:lstStyle/>
          <a:p>
            <a:pPr algn="ctr">
              <a:lnSpc>
                <a:spcPts val="2250"/>
              </a:lnSpc>
            </a:pPr>
            <a:endParaRPr lang="en-US" sz="1400"/>
          </a:p>
        </p:txBody>
      </p:sp>
      <p:sp>
        <p:nvSpPr>
          <p:cNvPr id="10" name="Text 7"/>
          <p:cNvSpPr/>
          <p:nvPr/>
        </p:nvSpPr>
        <p:spPr>
          <a:xfrm>
            <a:off x="4265613" y="3971925"/>
            <a:ext cx="2286000" cy="590550"/>
          </a:xfrm>
          <a:prstGeom prst="rect">
            <a:avLst/>
          </a:prstGeom>
          <a:noFill/>
          <a:ln/>
        </p:spPr>
        <p:txBody>
          <a:bodyPr wrap="none" lIns="0" tIns="0" rIns="0" bIns="0"/>
          <a:lstStyle/>
          <a:p>
            <a:pPr algn="ctr" fontAlgn="auto">
              <a:lnSpc>
                <a:spcPts val="4650"/>
              </a:lnSpc>
              <a:spcBef>
                <a:spcPts val="0"/>
              </a:spcBef>
              <a:spcAft>
                <a:spcPts val="0"/>
              </a:spcAft>
              <a:defRPr/>
            </a:pPr>
            <a:r>
              <a:rPr lang="en-US" sz="4650" b="1" dirty="0">
                <a:latin typeface="Arial" panose="020B0604020202020204" pitchFamily="34" charset="0"/>
                <a:ea typeface="Unbounded Bold" pitchFamily="34" charset="-122"/>
                <a:cs typeface="Arial" panose="020B0604020202020204" pitchFamily="34" charset="0"/>
              </a:rPr>
              <a:t>99.9%</a:t>
            </a:r>
            <a:endParaRPr lang="en-US" sz="4650" dirty="0">
              <a:latin typeface="Arial" panose="020B0604020202020204" pitchFamily="34" charset="0"/>
              <a:cs typeface="Arial" panose="020B0604020202020204" pitchFamily="34" charset="0"/>
            </a:endParaRPr>
          </a:p>
        </p:txBody>
      </p:sp>
      <p:sp>
        <p:nvSpPr>
          <p:cNvPr id="21511" name="Text 8"/>
          <p:cNvSpPr>
            <a:spLocks noChangeArrowheads="1"/>
          </p:cNvSpPr>
          <p:nvPr/>
        </p:nvSpPr>
        <p:spPr bwMode="auto">
          <a:xfrm>
            <a:off x="4365625" y="5461000"/>
            <a:ext cx="2238375" cy="279400"/>
          </a:xfrm>
          <a:prstGeom prst="rect">
            <a:avLst/>
          </a:prstGeom>
          <a:noFill/>
          <a:ln w="9525">
            <a:noFill/>
            <a:miter lim="800000"/>
            <a:headEnd/>
            <a:tailEnd/>
          </a:ln>
        </p:spPr>
        <p:txBody>
          <a:bodyPr wrap="none" lIns="0" tIns="0" rIns="0" bIns="0"/>
          <a:lstStyle/>
          <a:p>
            <a:pPr algn="ctr">
              <a:lnSpc>
                <a:spcPts val="2200"/>
              </a:lnSpc>
            </a:pPr>
            <a:r>
              <a:rPr lang="en-US" sz="2800" b="1">
                <a:ea typeface="Unbounded Bold"/>
                <a:cs typeface="Unbounded Bold"/>
              </a:rPr>
              <a:t>Uptime</a:t>
            </a:r>
            <a:endParaRPr lang="en-US" sz="2800"/>
          </a:p>
        </p:txBody>
      </p:sp>
      <p:sp>
        <p:nvSpPr>
          <p:cNvPr id="21512" name="Text 9"/>
          <p:cNvSpPr>
            <a:spLocks noChangeArrowheads="1"/>
          </p:cNvSpPr>
          <p:nvPr/>
        </p:nvSpPr>
        <p:spPr bwMode="auto">
          <a:xfrm>
            <a:off x="4184650" y="4643438"/>
            <a:ext cx="3024188" cy="1146175"/>
          </a:xfrm>
          <a:prstGeom prst="rect">
            <a:avLst/>
          </a:prstGeom>
          <a:noFill/>
          <a:ln w="9525">
            <a:noFill/>
            <a:miter lim="800000"/>
            <a:headEnd/>
            <a:tailEnd/>
          </a:ln>
        </p:spPr>
        <p:txBody>
          <a:bodyPr lIns="0" tIns="0" rIns="0" bIns="0"/>
          <a:lstStyle/>
          <a:p>
            <a:pPr algn="ctr">
              <a:lnSpc>
                <a:spcPts val="2250"/>
              </a:lnSpc>
            </a:pPr>
            <a:endParaRPr lang="en-US" sz="1400"/>
          </a:p>
        </p:txBody>
      </p:sp>
      <p:sp>
        <p:nvSpPr>
          <p:cNvPr id="21513" name="Text 0"/>
          <p:cNvSpPr>
            <a:spLocks noChangeArrowheads="1"/>
          </p:cNvSpPr>
          <p:nvPr/>
        </p:nvSpPr>
        <p:spPr bwMode="auto">
          <a:xfrm>
            <a:off x="457200" y="7351713"/>
            <a:ext cx="6378575" cy="3259137"/>
          </a:xfrm>
          <a:prstGeom prst="rect">
            <a:avLst/>
          </a:prstGeom>
          <a:noFill/>
          <a:ln w="9525">
            <a:noFill/>
            <a:miter lim="800000"/>
            <a:headEnd/>
            <a:tailEnd/>
          </a:ln>
        </p:spPr>
        <p:txBody>
          <a:bodyPr lIns="0" tIns="0" rIns="0" bIns="0"/>
          <a:lstStyle/>
          <a:p>
            <a:pPr>
              <a:lnSpc>
                <a:spcPts val="5550"/>
              </a:lnSpc>
            </a:pPr>
            <a:r>
              <a:rPr lang="en-US" b="1">
                <a:solidFill>
                  <a:schemeClr val="bg1"/>
                </a:solidFill>
                <a:ea typeface="Unbounded Bold"/>
                <a:cs typeface="Unbounded Bold"/>
              </a:rPr>
              <a:t>Astro Proxy: A Powerful Tool for Web Scraping, Data Collection, and Online Security</a:t>
            </a:r>
            <a:endParaRPr lang="en-US">
              <a:solidFill>
                <a:schemeClr val="bg1"/>
              </a:solidFill>
            </a:endParaRPr>
          </a:p>
        </p:txBody>
      </p:sp>
      <p:sp>
        <p:nvSpPr>
          <p:cNvPr id="21514" name="Text 0"/>
          <p:cNvSpPr>
            <a:spLocks noChangeArrowheads="1"/>
          </p:cNvSpPr>
          <p:nvPr/>
        </p:nvSpPr>
        <p:spPr bwMode="auto">
          <a:xfrm>
            <a:off x="7650163" y="11610975"/>
            <a:ext cx="5249862" cy="939800"/>
          </a:xfrm>
          <a:prstGeom prst="rect">
            <a:avLst/>
          </a:prstGeom>
          <a:noFill/>
          <a:ln w="9525">
            <a:noFill/>
            <a:miter lim="800000"/>
            <a:headEnd/>
            <a:tailEnd/>
          </a:ln>
        </p:spPr>
        <p:txBody>
          <a:bodyPr wrap="none" lIns="0" tIns="0" rIns="0" bIns="0"/>
          <a:lstStyle/>
          <a:p>
            <a:pPr>
              <a:lnSpc>
                <a:spcPts val="5550"/>
              </a:lnSpc>
            </a:pPr>
            <a:r>
              <a:rPr lang="en-US" b="1">
                <a:solidFill>
                  <a:schemeClr val="accent1"/>
                </a:solidFill>
                <a:ea typeface="Unbounded Bold"/>
                <a:cs typeface="Unbounded Bold"/>
              </a:rPr>
              <a:t>Understanding </a:t>
            </a:r>
            <a:endParaRPr lang="ru-RU" b="1">
              <a:solidFill>
                <a:schemeClr val="accent1"/>
              </a:solidFill>
              <a:ea typeface="Unbounded Bold"/>
              <a:cs typeface="Unbounded Bold"/>
            </a:endParaRPr>
          </a:p>
          <a:p>
            <a:pPr>
              <a:lnSpc>
                <a:spcPts val="5550"/>
              </a:lnSpc>
            </a:pPr>
            <a:r>
              <a:rPr lang="en-US" b="1">
                <a:solidFill>
                  <a:schemeClr val="accent1"/>
                </a:solidFill>
                <a:ea typeface="Unbounded Bold"/>
                <a:cs typeface="Unbounded Bold"/>
              </a:rPr>
              <a:t>Astro Proxy Ports</a:t>
            </a:r>
            <a:endParaRPr lang="en-US" b="1">
              <a:solidFill>
                <a:schemeClr val="accent1"/>
              </a:solidFill>
            </a:endParaRPr>
          </a:p>
        </p:txBody>
      </p:sp>
      <p:sp>
        <p:nvSpPr>
          <p:cNvPr id="21515" name="Text 1"/>
          <p:cNvSpPr>
            <a:spLocks noChangeArrowheads="1"/>
          </p:cNvSpPr>
          <p:nvPr/>
        </p:nvSpPr>
        <p:spPr bwMode="auto">
          <a:xfrm>
            <a:off x="7278688" y="14768513"/>
            <a:ext cx="3128962" cy="354012"/>
          </a:xfrm>
          <a:prstGeom prst="rect">
            <a:avLst/>
          </a:prstGeom>
          <a:noFill/>
          <a:ln w="9525">
            <a:noFill/>
            <a:miter lim="800000"/>
            <a:headEnd/>
            <a:tailEnd/>
          </a:ln>
        </p:spPr>
        <p:txBody>
          <a:bodyPr wrap="none" lIns="0" tIns="0" rIns="0" bIns="0"/>
          <a:lstStyle/>
          <a:p>
            <a:pPr>
              <a:lnSpc>
                <a:spcPts val="2750"/>
              </a:lnSpc>
            </a:pPr>
            <a:r>
              <a:rPr lang="en-US" sz="2800" b="1">
                <a:ea typeface="Unbounded Bold"/>
                <a:cs typeface="Unbounded Bold"/>
              </a:rPr>
              <a:t>Proxy Pool Basics</a:t>
            </a:r>
            <a:endParaRPr lang="en-US" sz="2800"/>
          </a:p>
        </p:txBody>
      </p:sp>
      <p:sp>
        <p:nvSpPr>
          <p:cNvPr id="21516" name="Text 2"/>
          <p:cNvSpPr>
            <a:spLocks noChangeArrowheads="1"/>
          </p:cNvSpPr>
          <p:nvPr/>
        </p:nvSpPr>
        <p:spPr bwMode="auto">
          <a:xfrm>
            <a:off x="7316788" y="15406688"/>
            <a:ext cx="5580062" cy="2541587"/>
          </a:xfrm>
          <a:prstGeom prst="rect">
            <a:avLst/>
          </a:prstGeom>
          <a:noFill/>
          <a:ln w="9525">
            <a:noFill/>
            <a:miter lim="800000"/>
            <a:headEnd/>
            <a:tailEnd/>
          </a:ln>
        </p:spPr>
        <p:txBody>
          <a:bodyPr lIns="0" tIns="0" rIns="0" bIns="0"/>
          <a:lstStyle/>
          <a:p>
            <a:pPr>
              <a:lnSpc>
                <a:spcPts val="2850"/>
              </a:lnSpc>
            </a:pPr>
            <a:r>
              <a:rPr lang="en-US" sz="1700">
                <a:ea typeface="Open Sans"/>
                <a:cs typeface="Open Sans"/>
              </a:rPr>
              <a:t>Astro's proxy pool is a massive collection of IPs from various sources, including home ISPs, mobile carriers, and data centers. This pool is constantly growing, currently boasting over 100,000 IPs daily and 2,000,000 unique IPs monthly. You can buy residential, mobile, or datacenter proxies from over 100 countries to access reliable geo-targeted proxies ranked by country, city, and ASN.</a:t>
            </a:r>
            <a:endParaRPr lang="en-US" sz="1700"/>
          </a:p>
        </p:txBody>
      </p:sp>
      <p:sp>
        <p:nvSpPr>
          <p:cNvPr id="21517" name="Text 3"/>
          <p:cNvSpPr>
            <a:spLocks noChangeArrowheads="1"/>
          </p:cNvSpPr>
          <p:nvPr/>
        </p:nvSpPr>
        <p:spPr bwMode="auto">
          <a:xfrm>
            <a:off x="7332663" y="19694525"/>
            <a:ext cx="4479925" cy="354013"/>
          </a:xfrm>
          <a:prstGeom prst="rect">
            <a:avLst/>
          </a:prstGeom>
          <a:noFill/>
          <a:ln w="9525">
            <a:noFill/>
            <a:miter lim="800000"/>
            <a:headEnd/>
            <a:tailEnd/>
          </a:ln>
        </p:spPr>
        <p:txBody>
          <a:bodyPr wrap="none" lIns="0" tIns="0" rIns="0" bIns="0"/>
          <a:lstStyle/>
          <a:p>
            <a:pPr>
              <a:lnSpc>
                <a:spcPts val="2750"/>
              </a:lnSpc>
            </a:pPr>
            <a:r>
              <a:rPr lang="en-US" sz="2800" b="1">
                <a:ea typeface="Unbounded Bold"/>
                <a:cs typeface="Unbounded Bold"/>
              </a:rPr>
              <a:t>Port-Based Proxy Access</a:t>
            </a:r>
            <a:endParaRPr lang="en-US" sz="2800"/>
          </a:p>
        </p:txBody>
      </p:sp>
      <p:sp>
        <p:nvSpPr>
          <p:cNvPr id="22" name="Text 4"/>
          <p:cNvSpPr/>
          <p:nvPr/>
        </p:nvSpPr>
        <p:spPr>
          <a:xfrm>
            <a:off x="7332663" y="20275550"/>
            <a:ext cx="5583237" cy="2540000"/>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Each proxy server operates on a unique port (IP:PORT). This port represents a dynamic proxy with a rotating external IP address connecting to Astro's servers. You can set up IP rotation based on timers, new connections, requests, or force it manually. You can also customize the protocol for each port, choosing between HTTP(S) and SOCKS5.</a:t>
            </a:r>
            <a:endParaRPr lang="en-US" sz="1750" dirty="0">
              <a:latin typeface="Arial" panose="020B0604020202020204" pitchFamily="34" charset="0"/>
              <a:cs typeface="Arial" panose="020B0604020202020204" pitchFamily="34" charset="0"/>
            </a:endParaRPr>
          </a:p>
        </p:txBody>
      </p:sp>
      <p:cxnSp>
        <p:nvCxnSpPr>
          <p:cNvPr id="24" name="Прямая соединительная линия 23"/>
          <p:cNvCxnSpPr>
            <a:cxnSpLocks/>
          </p:cNvCxnSpPr>
          <p:nvPr/>
        </p:nvCxnSpPr>
        <p:spPr>
          <a:xfrm>
            <a:off x="6562725" y="19000788"/>
            <a:ext cx="7153275" cy="0"/>
          </a:xfrm>
          <a:prstGeom prst="line">
            <a:avLst/>
          </a:prstGeom>
          <a:ln>
            <a:solidFill>
              <a:srgbClr val="06202F"/>
            </a:solidFill>
          </a:ln>
        </p:spPr>
        <p:style>
          <a:lnRef idx="1">
            <a:schemeClr val="accent1"/>
          </a:lnRef>
          <a:fillRef idx="0">
            <a:schemeClr val="accent1"/>
          </a:fillRef>
          <a:effectRef idx="0">
            <a:schemeClr val="accent1"/>
          </a:effectRef>
          <a:fontRef idx="minor">
            <a:schemeClr val="tx1"/>
          </a:fontRef>
        </p:style>
      </p:cxnSp>
      <p:pic>
        <p:nvPicPr>
          <p:cNvPr id="21520" name="Picture 8" descr="Picture background"/>
          <p:cNvPicPr>
            <a:picLocks noChangeAspect="1" noChangeArrowheads="1"/>
          </p:cNvPicPr>
          <p:nvPr/>
        </p:nvPicPr>
        <p:blipFill>
          <a:blip r:embed="rId2"/>
          <a:srcRect/>
          <a:stretch>
            <a:fillRect/>
          </a:stretch>
        </p:blipFill>
        <p:spPr bwMode="auto">
          <a:xfrm>
            <a:off x="600075" y="3641725"/>
            <a:ext cx="6156325" cy="1212850"/>
          </a:xfrm>
          <a:prstGeom prst="rect">
            <a:avLst/>
          </a:prstGeom>
          <a:noFill/>
          <a:ln w="9525">
            <a:noFill/>
            <a:miter lim="800000"/>
            <a:headEnd/>
            <a:tailEnd/>
          </a:ln>
        </p:spPr>
      </p:pic>
      <p:pic>
        <p:nvPicPr>
          <p:cNvPr id="21521" name="Image 0" descr="preencoded.png"/>
          <p:cNvPicPr>
            <a:picLocks noChangeAspect="1"/>
          </p:cNvPicPr>
          <p:nvPr/>
        </p:nvPicPr>
        <p:blipFill>
          <a:blip r:embed="rId3"/>
          <a:srcRect l="6116" t="206" r="15308" b="-206"/>
          <a:stretch>
            <a:fillRect/>
          </a:stretch>
        </p:blipFill>
        <p:spPr bwMode="auto">
          <a:xfrm>
            <a:off x="7021513" y="0"/>
            <a:ext cx="6694487" cy="10618788"/>
          </a:xfrm>
          <a:prstGeom prst="rect">
            <a:avLst/>
          </a:prstGeom>
          <a:noFill/>
          <a:ln w="9525">
            <a:noFill/>
            <a:miter lim="800000"/>
            <a:headEnd/>
            <a:tailEnd/>
          </a:ln>
        </p:spPr>
      </p:pic>
      <p:pic>
        <p:nvPicPr>
          <p:cNvPr id="21522" name="Рисунок 2"/>
          <p:cNvPicPr>
            <a:picLocks noChangeAspect="1"/>
          </p:cNvPicPr>
          <p:nvPr/>
        </p:nvPicPr>
        <p:blipFill>
          <a:blip r:embed="rId4"/>
          <a:srcRect/>
          <a:stretch>
            <a:fillRect/>
          </a:stretch>
        </p:blipFill>
        <p:spPr bwMode="auto">
          <a:xfrm>
            <a:off x="0" y="10623550"/>
            <a:ext cx="7121525" cy="13760450"/>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pPr>
              <a:defRPr/>
            </a:pPr>
            <a:fld id="{E3930F7E-713C-4C4D-8CD2-5E70BE135937}" type="slidenum">
              <a:rPr lang="ru-RU" smtClean="0"/>
              <a:pPr>
                <a:defRPr/>
              </a:pPr>
              <a:t>8</a:t>
            </a:fld>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Рисунок 3"/>
          <p:cNvPicPr>
            <a:picLocks noChangeAspect="1"/>
          </p:cNvPicPr>
          <p:nvPr/>
        </p:nvPicPr>
        <p:blipFill>
          <a:blip r:embed="rId2"/>
          <a:srcRect/>
          <a:stretch>
            <a:fillRect/>
          </a:stretch>
        </p:blipFill>
        <p:spPr bwMode="auto">
          <a:xfrm>
            <a:off x="-2824163" y="8504238"/>
            <a:ext cx="11342688" cy="9412287"/>
          </a:xfrm>
          <a:prstGeom prst="rect">
            <a:avLst/>
          </a:prstGeom>
          <a:noFill/>
          <a:ln w="9525">
            <a:noFill/>
            <a:miter lim="800000"/>
            <a:headEnd/>
            <a:tailEnd/>
          </a:ln>
        </p:spPr>
      </p:pic>
      <p:sp>
        <p:nvSpPr>
          <p:cNvPr id="22530" name="Shape 1"/>
          <p:cNvSpPr>
            <a:spLocks noChangeArrowheads="1"/>
          </p:cNvSpPr>
          <p:nvPr/>
        </p:nvSpPr>
        <p:spPr bwMode="auto">
          <a:xfrm>
            <a:off x="9210675" y="5116513"/>
            <a:ext cx="4213225" cy="3424237"/>
          </a:xfrm>
          <a:prstGeom prst="roundRect">
            <a:avLst>
              <a:gd name="adj" fmla="val 5704"/>
            </a:avLst>
          </a:prstGeom>
          <a:gradFill rotWithShape="0">
            <a:gsLst>
              <a:gs pos="0">
                <a:srgbClr val="0BA8FF"/>
              </a:gs>
              <a:gs pos="100000">
                <a:srgbClr val="65FF4D"/>
              </a:gs>
            </a:gsLst>
            <a:lin ang="2700000" scaled="1"/>
          </a:gradFill>
          <a:ln w="7620">
            <a:solidFill>
              <a:srgbClr val="BCDBD4"/>
            </a:solidFill>
            <a:round/>
            <a:headEnd/>
            <a:tailEnd/>
          </a:ln>
        </p:spPr>
        <p:txBody>
          <a:bodyPr/>
          <a:lstStyle/>
          <a:p>
            <a:endParaRPr lang="ru-RU"/>
          </a:p>
        </p:txBody>
      </p:sp>
      <p:sp>
        <p:nvSpPr>
          <p:cNvPr id="22531" name="Shape 1"/>
          <p:cNvSpPr>
            <a:spLocks noChangeArrowheads="1"/>
          </p:cNvSpPr>
          <p:nvPr/>
        </p:nvSpPr>
        <p:spPr bwMode="auto">
          <a:xfrm>
            <a:off x="4781550" y="5116513"/>
            <a:ext cx="4213225" cy="3424237"/>
          </a:xfrm>
          <a:prstGeom prst="roundRect">
            <a:avLst>
              <a:gd name="adj" fmla="val 5704"/>
            </a:avLst>
          </a:prstGeom>
          <a:gradFill rotWithShape="0">
            <a:gsLst>
              <a:gs pos="0">
                <a:srgbClr val="0BA8FF"/>
              </a:gs>
              <a:gs pos="100000">
                <a:srgbClr val="6BFF54"/>
              </a:gs>
            </a:gsLst>
            <a:lin ang="2700000" scaled="1"/>
          </a:gradFill>
          <a:ln w="7620">
            <a:solidFill>
              <a:srgbClr val="BCDBD4"/>
            </a:solidFill>
            <a:round/>
            <a:headEnd/>
            <a:tailEnd/>
          </a:ln>
        </p:spPr>
        <p:txBody>
          <a:bodyPr/>
          <a:lstStyle/>
          <a:p>
            <a:endParaRPr lang="ru-RU"/>
          </a:p>
        </p:txBody>
      </p:sp>
      <p:sp>
        <p:nvSpPr>
          <p:cNvPr id="22532" name="Shape 1"/>
          <p:cNvSpPr>
            <a:spLocks noChangeArrowheads="1"/>
          </p:cNvSpPr>
          <p:nvPr/>
        </p:nvSpPr>
        <p:spPr bwMode="auto">
          <a:xfrm>
            <a:off x="346075" y="5116513"/>
            <a:ext cx="4211638" cy="3424237"/>
          </a:xfrm>
          <a:prstGeom prst="roundRect">
            <a:avLst>
              <a:gd name="adj" fmla="val 5704"/>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3" name="Text 0"/>
          <p:cNvSpPr/>
          <p:nvPr/>
        </p:nvSpPr>
        <p:spPr>
          <a:xfrm>
            <a:off x="439738" y="3694113"/>
            <a:ext cx="10507662" cy="676275"/>
          </a:xfrm>
          <a:prstGeom prst="rect">
            <a:avLst/>
          </a:prstGeom>
          <a:noFill/>
          <a:ln/>
        </p:spPr>
        <p:txBody>
          <a:bodyPr wrap="none" lIns="0" tIns="0" rIns="0" bIns="0"/>
          <a:lstStyle/>
          <a:p>
            <a:pPr fontAlgn="auto">
              <a:lnSpc>
                <a:spcPts val="5300"/>
              </a:lnSpc>
              <a:spcBef>
                <a:spcPts val="0"/>
              </a:spcBef>
              <a:spcAft>
                <a:spcPts val="0"/>
              </a:spcAft>
              <a:defRPr/>
            </a:pPr>
            <a:r>
              <a:rPr lang="en-US" sz="4250" b="1" dirty="0">
                <a:latin typeface="Arial" panose="020B0604020202020204" pitchFamily="34" charset="0"/>
                <a:ea typeface="Unbounded Bold" pitchFamily="34" charset="-122"/>
                <a:cs typeface="Arial" panose="020B0604020202020204" pitchFamily="34" charset="0"/>
              </a:rPr>
              <a:t>Ensuring Reliability and Uptime</a:t>
            </a:r>
            <a:endParaRPr lang="en-US" sz="4250" dirty="0">
              <a:latin typeface="Arial" panose="020B0604020202020204" pitchFamily="34" charset="0"/>
              <a:cs typeface="Arial" panose="020B0604020202020204" pitchFamily="34" charset="0"/>
            </a:endParaRPr>
          </a:p>
        </p:txBody>
      </p:sp>
      <p:sp>
        <p:nvSpPr>
          <p:cNvPr id="22534" name="Text 2"/>
          <p:cNvSpPr>
            <a:spLocks noChangeArrowheads="1"/>
          </p:cNvSpPr>
          <p:nvPr/>
        </p:nvSpPr>
        <p:spPr bwMode="auto">
          <a:xfrm>
            <a:off x="552450" y="5402263"/>
            <a:ext cx="4127500" cy="676275"/>
          </a:xfrm>
          <a:prstGeom prst="rect">
            <a:avLst/>
          </a:prstGeom>
          <a:noFill/>
          <a:ln w="9525">
            <a:noFill/>
            <a:miter lim="800000"/>
            <a:headEnd/>
            <a:tailEnd/>
          </a:ln>
        </p:spPr>
        <p:txBody>
          <a:bodyPr lIns="0" tIns="0" rIns="0" bIns="0"/>
          <a:lstStyle/>
          <a:p>
            <a:pPr>
              <a:lnSpc>
                <a:spcPts val="2650"/>
              </a:lnSpc>
            </a:pPr>
            <a:r>
              <a:rPr lang="en-US" sz="2600" b="1">
                <a:solidFill>
                  <a:schemeClr val="bg1"/>
                </a:solidFill>
                <a:ea typeface="Unbounded Bold"/>
                <a:cs typeface="Unbounded Bold"/>
              </a:rPr>
              <a:t>99.9% Uptime Guarantee</a:t>
            </a:r>
            <a:endParaRPr lang="en-US" sz="2600">
              <a:solidFill>
                <a:schemeClr val="bg1"/>
              </a:solidFill>
            </a:endParaRPr>
          </a:p>
        </p:txBody>
      </p:sp>
      <p:sp>
        <p:nvSpPr>
          <p:cNvPr id="22535" name="Text 3"/>
          <p:cNvSpPr>
            <a:spLocks noChangeArrowheads="1"/>
          </p:cNvSpPr>
          <p:nvPr/>
        </p:nvSpPr>
        <p:spPr bwMode="auto">
          <a:xfrm>
            <a:off x="561975" y="6208713"/>
            <a:ext cx="3779838" cy="2078037"/>
          </a:xfrm>
          <a:prstGeom prst="rect">
            <a:avLst/>
          </a:prstGeom>
          <a:noFill/>
          <a:ln w="9525">
            <a:noFill/>
            <a:miter lim="800000"/>
            <a:headEnd/>
            <a:tailEnd/>
          </a:ln>
        </p:spPr>
        <p:txBody>
          <a:bodyPr lIns="0" tIns="0" rIns="0" bIns="0"/>
          <a:lstStyle/>
          <a:p>
            <a:pPr>
              <a:lnSpc>
                <a:spcPts val="2700"/>
              </a:lnSpc>
            </a:pPr>
            <a:r>
              <a:rPr lang="en-US" sz="1700">
                <a:solidFill>
                  <a:schemeClr val="bg1"/>
                </a:solidFill>
                <a:ea typeface="Open Sans"/>
                <a:cs typeface="Open Sans"/>
              </a:rPr>
              <a:t>Astro offers dynamic proxies built on AI-enhanced algorithms, ensuring industry-leading uptime of 99.9%. This ensures that your proxies are consistently available and operational.</a:t>
            </a:r>
            <a:endParaRPr lang="en-US" sz="1700">
              <a:solidFill>
                <a:schemeClr val="bg1"/>
              </a:solidFill>
            </a:endParaRPr>
          </a:p>
        </p:txBody>
      </p:sp>
      <p:sp>
        <p:nvSpPr>
          <p:cNvPr id="22536" name="Text 5"/>
          <p:cNvSpPr>
            <a:spLocks noChangeArrowheads="1"/>
          </p:cNvSpPr>
          <p:nvPr/>
        </p:nvSpPr>
        <p:spPr bwMode="auto">
          <a:xfrm>
            <a:off x="5006975" y="5402263"/>
            <a:ext cx="3778250" cy="676275"/>
          </a:xfrm>
          <a:prstGeom prst="rect">
            <a:avLst/>
          </a:prstGeom>
          <a:noFill/>
          <a:ln w="9525">
            <a:noFill/>
            <a:miter lim="800000"/>
            <a:headEnd/>
            <a:tailEnd/>
          </a:ln>
        </p:spPr>
        <p:txBody>
          <a:bodyPr lIns="0" tIns="0" rIns="0" bIns="0"/>
          <a:lstStyle/>
          <a:p>
            <a:pPr>
              <a:lnSpc>
                <a:spcPts val="2650"/>
              </a:lnSpc>
            </a:pPr>
            <a:r>
              <a:rPr lang="en-US" sz="2600" b="1">
                <a:solidFill>
                  <a:schemeClr val="bg1"/>
                </a:solidFill>
                <a:ea typeface="Unbounded Bold"/>
                <a:cs typeface="Unbounded Bold"/>
              </a:rPr>
              <a:t>Rapid Issue Resolution</a:t>
            </a:r>
            <a:endParaRPr lang="en-US" sz="2600">
              <a:solidFill>
                <a:schemeClr val="bg1"/>
              </a:solidFill>
            </a:endParaRPr>
          </a:p>
        </p:txBody>
      </p:sp>
      <p:sp>
        <p:nvSpPr>
          <p:cNvPr id="22537" name="Text 6"/>
          <p:cNvSpPr>
            <a:spLocks noChangeArrowheads="1"/>
          </p:cNvSpPr>
          <p:nvPr/>
        </p:nvSpPr>
        <p:spPr bwMode="auto">
          <a:xfrm>
            <a:off x="5006975" y="6208713"/>
            <a:ext cx="3778250" cy="1731962"/>
          </a:xfrm>
          <a:prstGeom prst="rect">
            <a:avLst/>
          </a:prstGeom>
          <a:noFill/>
          <a:ln w="9525">
            <a:noFill/>
            <a:miter lim="800000"/>
            <a:headEnd/>
            <a:tailEnd/>
          </a:ln>
        </p:spPr>
        <p:txBody>
          <a:bodyPr lIns="0" tIns="0" rIns="0" bIns="0"/>
          <a:lstStyle/>
          <a:p>
            <a:pPr>
              <a:lnSpc>
                <a:spcPts val="2700"/>
              </a:lnSpc>
            </a:pPr>
            <a:r>
              <a:rPr lang="en-US" sz="1700">
                <a:solidFill>
                  <a:schemeClr val="bg1"/>
                </a:solidFill>
                <a:ea typeface="Open Sans"/>
                <a:cs typeface="Open Sans"/>
              </a:rPr>
              <a:t>Astro's dedicated technical team promptly addresses any technical issues that may arise. We care that our proxies have minimal downtime and maintain high availability.</a:t>
            </a:r>
            <a:endParaRPr lang="en-US" sz="1700">
              <a:solidFill>
                <a:schemeClr val="bg1"/>
              </a:solidFill>
            </a:endParaRPr>
          </a:p>
        </p:txBody>
      </p:sp>
      <p:sp>
        <p:nvSpPr>
          <p:cNvPr id="22538" name="Text 8"/>
          <p:cNvSpPr>
            <a:spLocks noChangeArrowheads="1"/>
          </p:cNvSpPr>
          <p:nvPr/>
        </p:nvSpPr>
        <p:spPr bwMode="auto">
          <a:xfrm>
            <a:off x="9450388" y="5402263"/>
            <a:ext cx="3686175" cy="338137"/>
          </a:xfrm>
          <a:prstGeom prst="rect">
            <a:avLst/>
          </a:prstGeom>
          <a:noFill/>
          <a:ln w="9525">
            <a:noFill/>
            <a:miter lim="800000"/>
            <a:headEnd/>
            <a:tailEnd/>
          </a:ln>
        </p:spPr>
        <p:txBody>
          <a:bodyPr wrap="none" lIns="0" tIns="0" rIns="0" bIns="0"/>
          <a:lstStyle/>
          <a:p>
            <a:pPr>
              <a:lnSpc>
                <a:spcPts val="2650"/>
              </a:lnSpc>
            </a:pPr>
            <a:r>
              <a:rPr lang="en-US" sz="2600" b="1">
                <a:solidFill>
                  <a:schemeClr val="bg1"/>
                </a:solidFill>
                <a:ea typeface="Unbounded Bold"/>
                <a:cs typeface="Unbounded Bold"/>
              </a:rPr>
              <a:t>Flexibility and Control</a:t>
            </a:r>
            <a:endParaRPr lang="en-US" sz="2600">
              <a:solidFill>
                <a:schemeClr val="bg1"/>
              </a:solidFill>
            </a:endParaRPr>
          </a:p>
        </p:txBody>
      </p:sp>
      <p:sp>
        <p:nvSpPr>
          <p:cNvPr id="22539" name="Text 9"/>
          <p:cNvSpPr>
            <a:spLocks noChangeArrowheads="1"/>
          </p:cNvSpPr>
          <p:nvPr/>
        </p:nvSpPr>
        <p:spPr bwMode="auto">
          <a:xfrm>
            <a:off x="9461500" y="6203950"/>
            <a:ext cx="3779838" cy="1782763"/>
          </a:xfrm>
          <a:prstGeom prst="rect">
            <a:avLst/>
          </a:prstGeom>
          <a:noFill/>
          <a:ln w="9525">
            <a:noFill/>
            <a:miter lim="800000"/>
            <a:headEnd/>
            <a:tailEnd/>
          </a:ln>
        </p:spPr>
        <p:txBody>
          <a:bodyPr lIns="0" tIns="0" rIns="0" bIns="0"/>
          <a:lstStyle/>
          <a:p>
            <a:pPr>
              <a:lnSpc>
                <a:spcPts val="2700"/>
              </a:lnSpc>
            </a:pPr>
            <a:r>
              <a:rPr lang="en-US" sz="1700">
                <a:solidFill>
                  <a:schemeClr val="bg1"/>
                </a:solidFill>
                <a:ea typeface="Open Sans"/>
                <a:cs typeface="Open Sans"/>
              </a:rPr>
              <a:t>You can easily change the external IP address for any port every 30 seconds through the web interface or API. This provides you with maximum flexibility and control over your proxy setup.</a:t>
            </a:r>
            <a:endParaRPr lang="en-US" sz="1700">
              <a:solidFill>
                <a:schemeClr val="bg1"/>
              </a:solidFill>
            </a:endParaRPr>
          </a:p>
        </p:txBody>
      </p:sp>
      <p:sp>
        <p:nvSpPr>
          <p:cNvPr id="22540" name="Text 0"/>
          <p:cNvSpPr>
            <a:spLocks noChangeArrowheads="1"/>
          </p:cNvSpPr>
          <p:nvPr/>
        </p:nvSpPr>
        <p:spPr bwMode="auto">
          <a:xfrm>
            <a:off x="5832475" y="9993313"/>
            <a:ext cx="7640638" cy="1343025"/>
          </a:xfrm>
          <a:prstGeom prst="rect">
            <a:avLst/>
          </a:prstGeom>
          <a:noFill/>
          <a:ln w="9525">
            <a:noFill/>
            <a:miter lim="800000"/>
            <a:headEnd/>
            <a:tailEnd/>
          </a:ln>
        </p:spPr>
        <p:txBody>
          <a:bodyPr lIns="0" tIns="0" rIns="0" bIns="0"/>
          <a:lstStyle/>
          <a:p>
            <a:pPr>
              <a:lnSpc>
                <a:spcPts val="5250"/>
              </a:lnSpc>
            </a:pPr>
            <a:r>
              <a:rPr lang="en-US" sz="4200" b="1">
                <a:ea typeface="Unbounded Bold"/>
                <a:cs typeface="Unbounded Bold"/>
              </a:rPr>
              <a:t>Features of Astro Ports</a:t>
            </a:r>
            <a:endParaRPr lang="en-US" sz="4200"/>
          </a:p>
        </p:txBody>
      </p:sp>
      <p:sp>
        <p:nvSpPr>
          <p:cNvPr id="22541" name="Shape 1"/>
          <p:cNvSpPr>
            <a:spLocks noChangeArrowheads="1"/>
          </p:cNvSpPr>
          <p:nvPr/>
        </p:nvSpPr>
        <p:spPr bwMode="auto">
          <a:xfrm>
            <a:off x="5797550" y="11555413"/>
            <a:ext cx="484188" cy="482600"/>
          </a:xfrm>
          <a:prstGeom prst="roundRect">
            <a:avLst>
              <a:gd name="adj" fmla="val 18667"/>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2542" name="Text 2"/>
          <p:cNvSpPr>
            <a:spLocks noChangeArrowheads="1"/>
          </p:cNvSpPr>
          <p:nvPr/>
        </p:nvSpPr>
        <p:spPr bwMode="auto">
          <a:xfrm>
            <a:off x="5956300" y="11634788"/>
            <a:ext cx="166688" cy="322262"/>
          </a:xfrm>
          <a:prstGeom prst="rect">
            <a:avLst/>
          </a:prstGeom>
          <a:noFill/>
          <a:ln w="9525">
            <a:noFill/>
            <a:miter lim="800000"/>
            <a:headEnd/>
            <a:tailEnd/>
          </a:ln>
        </p:spPr>
        <p:txBody>
          <a:bodyPr wrap="none" lIns="0" tIns="0" rIns="0" bIns="0"/>
          <a:lstStyle/>
          <a:p>
            <a:pPr algn="ctr">
              <a:lnSpc>
                <a:spcPts val="2500"/>
              </a:lnSpc>
            </a:pPr>
            <a:r>
              <a:rPr lang="en-US" sz="2500" b="1">
                <a:solidFill>
                  <a:schemeClr val="bg1"/>
                </a:solidFill>
                <a:ea typeface="Unbounded Bold"/>
                <a:cs typeface="Unbounded Bold"/>
              </a:rPr>
              <a:t>1</a:t>
            </a:r>
            <a:endParaRPr lang="en-US" sz="2500">
              <a:solidFill>
                <a:schemeClr val="bg1"/>
              </a:solidFill>
            </a:endParaRPr>
          </a:p>
        </p:txBody>
      </p:sp>
      <p:sp>
        <p:nvSpPr>
          <p:cNvPr id="22543" name="Text 3"/>
          <p:cNvSpPr>
            <a:spLocks noChangeArrowheads="1"/>
          </p:cNvSpPr>
          <p:nvPr/>
        </p:nvSpPr>
        <p:spPr bwMode="auto">
          <a:xfrm>
            <a:off x="6496050" y="11555413"/>
            <a:ext cx="3016250" cy="669925"/>
          </a:xfrm>
          <a:prstGeom prst="rect">
            <a:avLst/>
          </a:prstGeom>
          <a:noFill/>
          <a:ln w="9525">
            <a:noFill/>
            <a:miter lim="800000"/>
            <a:headEnd/>
            <a:tailEnd/>
          </a:ln>
        </p:spPr>
        <p:txBody>
          <a:bodyPr lIns="0" tIns="0" rIns="0" bIns="0"/>
          <a:lstStyle/>
          <a:p>
            <a:pPr>
              <a:lnSpc>
                <a:spcPts val="2600"/>
              </a:lnSpc>
            </a:pPr>
            <a:r>
              <a:rPr lang="en-US" sz="2100" b="1">
                <a:ea typeface="Unbounded Bold"/>
                <a:cs typeface="Unbounded Bold"/>
              </a:rPr>
              <a:t>High Concurrent Connections</a:t>
            </a:r>
            <a:endParaRPr lang="en-US" sz="2100"/>
          </a:p>
        </p:txBody>
      </p:sp>
      <p:sp>
        <p:nvSpPr>
          <p:cNvPr id="18" name="Text 4"/>
          <p:cNvSpPr/>
          <p:nvPr/>
        </p:nvSpPr>
        <p:spPr>
          <a:xfrm>
            <a:off x="6496050" y="12353925"/>
            <a:ext cx="3016250" cy="1717675"/>
          </a:xfrm>
          <a:prstGeom prst="rect">
            <a:avLst/>
          </a:prstGeom>
          <a:noFill/>
          <a:ln/>
        </p:spPr>
        <p:txBody>
          <a:bodyPr lIns="0" tIns="0" rIns="0" bIns="0"/>
          <a:lstStyle/>
          <a:p>
            <a:pPr fontAlgn="auto">
              <a:lnSpc>
                <a:spcPts val="2700"/>
              </a:lnSpc>
              <a:spcBef>
                <a:spcPts val="0"/>
              </a:spcBef>
              <a:spcAft>
                <a:spcPts val="0"/>
              </a:spcAft>
              <a:defRPr/>
            </a:pPr>
            <a:r>
              <a:rPr lang="en-US" sz="1650" dirty="0">
                <a:latin typeface="Arial" panose="020B0604020202020204" pitchFamily="34" charset="0"/>
                <a:ea typeface="Open Sans" pitchFamily="34" charset="-122"/>
                <a:cs typeface="Arial" panose="020B0604020202020204" pitchFamily="34" charset="0"/>
              </a:rPr>
              <a:t>Each port can handle up to 250 concurrent TCP connections, enabling you to manage multiple tasks and requests simultaneously.</a:t>
            </a:r>
            <a:endParaRPr lang="en-US" sz="1650" dirty="0">
              <a:latin typeface="Arial" panose="020B0604020202020204" pitchFamily="34" charset="0"/>
              <a:cs typeface="Arial" panose="020B0604020202020204" pitchFamily="34" charset="0"/>
            </a:endParaRPr>
          </a:p>
        </p:txBody>
      </p:sp>
      <p:sp>
        <p:nvSpPr>
          <p:cNvPr id="22545" name="Shape 5"/>
          <p:cNvSpPr>
            <a:spLocks noChangeArrowheads="1"/>
          </p:cNvSpPr>
          <p:nvPr/>
        </p:nvSpPr>
        <p:spPr bwMode="auto">
          <a:xfrm>
            <a:off x="9726613" y="11555413"/>
            <a:ext cx="482600" cy="482600"/>
          </a:xfrm>
          <a:prstGeom prst="roundRect">
            <a:avLst>
              <a:gd name="adj" fmla="val 18667"/>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2546" name="Text 6"/>
          <p:cNvSpPr>
            <a:spLocks noChangeArrowheads="1"/>
          </p:cNvSpPr>
          <p:nvPr/>
        </p:nvSpPr>
        <p:spPr bwMode="auto">
          <a:xfrm>
            <a:off x="9832975" y="11634788"/>
            <a:ext cx="269875" cy="322262"/>
          </a:xfrm>
          <a:prstGeom prst="rect">
            <a:avLst/>
          </a:prstGeom>
          <a:noFill/>
          <a:ln w="9525">
            <a:noFill/>
            <a:miter lim="800000"/>
            <a:headEnd/>
            <a:tailEnd/>
          </a:ln>
        </p:spPr>
        <p:txBody>
          <a:bodyPr wrap="none" lIns="0" tIns="0" rIns="0" bIns="0"/>
          <a:lstStyle/>
          <a:p>
            <a:pPr algn="ctr">
              <a:lnSpc>
                <a:spcPts val="2500"/>
              </a:lnSpc>
            </a:pPr>
            <a:r>
              <a:rPr lang="en-US" sz="2500" b="1">
                <a:solidFill>
                  <a:schemeClr val="bg1"/>
                </a:solidFill>
                <a:ea typeface="Unbounded Bold"/>
                <a:cs typeface="Unbounded Bold"/>
              </a:rPr>
              <a:t>2</a:t>
            </a:r>
            <a:endParaRPr lang="en-US" sz="2500">
              <a:solidFill>
                <a:schemeClr val="bg1"/>
              </a:solidFill>
            </a:endParaRPr>
          </a:p>
        </p:txBody>
      </p:sp>
      <p:sp>
        <p:nvSpPr>
          <p:cNvPr id="22547" name="Text 7"/>
          <p:cNvSpPr>
            <a:spLocks noChangeArrowheads="1"/>
          </p:cNvSpPr>
          <p:nvPr/>
        </p:nvSpPr>
        <p:spPr bwMode="auto">
          <a:xfrm>
            <a:off x="10423525" y="11555413"/>
            <a:ext cx="3016250" cy="1006475"/>
          </a:xfrm>
          <a:prstGeom prst="rect">
            <a:avLst/>
          </a:prstGeom>
          <a:noFill/>
          <a:ln w="9525">
            <a:noFill/>
            <a:miter lim="800000"/>
            <a:headEnd/>
            <a:tailEnd/>
          </a:ln>
        </p:spPr>
        <p:txBody>
          <a:bodyPr lIns="0" tIns="0" rIns="0" bIns="0"/>
          <a:lstStyle/>
          <a:p>
            <a:pPr>
              <a:lnSpc>
                <a:spcPts val="2600"/>
              </a:lnSpc>
            </a:pPr>
            <a:r>
              <a:rPr lang="en-US" sz="2100" b="1">
                <a:ea typeface="Unbounded Bold"/>
                <a:cs typeface="Unbounded Bold"/>
              </a:rPr>
              <a:t>Support for Multiple Protocols</a:t>
            </a:r>
            <a:endParaRPr lang="en-US" sz="2100"/>
          </a:p>
        </p:txBody>
      </p:sp>
      <p:sp>
        <p:nvSpPr>
          <p:cNvPr id="22548" name="Text 8"/>
          <p:cNvSpPr>
            <a:spLocks noChangeArrowheads="1"/>
          </p:cNvSpPr>
          <p:nvPr/>
        </p:nvSpPr>
        <p:spPr bwMode="auto">
          <a:xfrm>
            <a:off x="9869488" y="12353925"/>
            <a:ext cx="3016250" cy="2060575"/>
          </a:xfrm>
          <a:prstGeom prst="rect">
            <a:avLst/>
          </a:prstGeom>
          <a:noFill/>
          <a:ln w="9525">
            <a:noFill/>
            <a:miter lim="800000"/>
            <a:headEnd/>
            <a:tailEnd/>
          </a:ln>
        </p:spPr>
        <p:txBody>
          <a:bodyPr lIns="0" tIns="0" rIns="0" bIns="0"/>
          <a:lstStyle/>
          <a:p>
            <a:pPr>
              <a:lnSpc>
                <a:spcPts val="2700"/>
              </a:lnSpc>
            </a:pPr>
            <a:r>
              <a:rPr lang="en-US" sz="1600">
                <a:ea typeface="Open Sans"/>
                <a:cs typeface="Open Sans"/>
              </a:rPr>
              <a:t>Our proxy servers support both SOCKS5 and HTTP(S) protocols, allowing you to choose the most suitable option for your business or personal needs.</a:t>
            </a:r>
            <a:endParaRPr lang="en-US" sz="1600"/>
          </a:p>
        </p:txBody>
      </p:sp>
      <p:sp>
        <p:nvSpPr>
          <p:cNvPr id="22549" name="Shape 9"/>
          <p:cNvSpPr>
            <a:spLocks noChangeArrowheads="1"/>
          </p:cNvSpPr>
          <p:nvPr/>
        </p:nvSpPr>
        <p:spPr bwMode="auto">
          <a:xfrm>
            <a:off x="5797550" y="14873288"/>
            <a:ext cx="484188" cy="484187"/>
          </a:xfrm>
          <a:prstGeom prst="roundRect">
            <a:avLst>
              <a:gd name="adj" fmla="val 18667"/>
            </a:avLst>
          </a:prstGeom>
          <a:gradFill rotWithShape="0">
            <a:gsLst>
              <a:gs pos="0">
                <a:srgbClr val="01A4FF"/>
              </a:gs>
              <a:gs pos="100000">
                <a:srgbClr val="6BFF54"/>
              </a:gs>
            </a:gsLst>
            <a:lin ang="2700000" scaled="1"/>
          </a:gradFill>
          <a:ln w="7620">
            <a:solidFill>
              <a:srgbClr val="BCDBD4"/>
            </a:solidFill>
            <a:round/>
            <a:headEnd/>
            <a:tailEnd/>
          </a:ln>
        </p:spPr>
        <p:txBody>
          <a:bodyPr/>
          <a:lstStyle/>
          <a:p>
            <a:endParaRPr lang="ru-RU"/>
          </a:p>
        </p:txBody>
      </p:sp>
      <p:sp>
        <p:nvSpPr>
          <p:cNvPr id="22550" name="Text 10"/>
          <p:cNvSpPr>
            <a:spLocks noChangeArrowheads="1"/>
          </p:cNvSpPr>
          <p:nvPr/>
        </p:nvSpPr>
        <p:spPr bwMode="auto">
          <a:xfrm>
            <a:off x="5934075" y="14925675"/>
            <a:ext cx="269875" cy="322263"/>
          </a:xfrm>
          <a:prstGeom prst="rect">
            <a:avLst/>
          </a:prstGeom>
          <a:noFill/>
          <a:ln w="9525">
            <a:noFill/>
            <a:miter lim="800000"/>
            <a:headEnd/>
            <a:tailEnd/>
          </a:ln>
        </p:spPr>
        <p:txBody>
          <a:bodyPr wrap="none" lIns="0" tIns="0" rIns="0" bIns="0"/>
          <a:lstStyle/>
          <a:p>
            <a:pPr algn="ctr">
              <a:lnSpc>
                <a:spcPts val="2500"/>
              </a:lnSpc>
            </a:pPr>
            <a:r>
              <a:rPr lang="en-US" sz="2500" b="1">
                <a:solidFill>
                  <a:schemeClr val="bg1"/>
                </a:solidFill>
                <a:ea typeface="Unbounded Bold"/>
                <a:cs typeface="Unbounded Bold"/>
              </a:rPr>
              <a:t>3</a:t>
            </a:r>
            <a:endParaRPr lang="en-US" sz="2500">
              <a:solidFill>
                <a:schemeClr val="bg1"/>
              </a:solidFill>
            </a:endParaRPr>
          </a:p>
        </p:txBody>
      </p:sp>
      <p:sp>
        <p:nvSpPr>
          <p:cNvPr id="22551" name="Text 11"/>
          <p:cNvSpPr>
            <a:spLocks noChangeArrowheads="1"/>
          </p:cNvSpPr>
          <p:nvPr/>
        </p:nvSpPr>
        <p:spPr bwMode="auto">
          <a:xfrm>
            <a:off x="6438900" y="14930438"/>
            <a:ext cx="4673600" cy="336550"/>
          </a:xfrm>
          <a:prstGeom prst="rect">
            <a:avLst/>
          </a:prstGeom>
          <a:noFill/>
          <a:ln w="9525">
            <a:noFill/>
            <a:miter lim="800000"/>
            <a:headEnd/>
            <a:tailEnd/>
          </a:ln>
        </p:spPr>
        <p:txBody>
          <a:bodyPr wrap="none" lIns="0" tIns="0" rIns="0" bIns="0"/>
          <a:lstStyle/>
          <a:p>
            <a:pPr>
              <a:lnSpc>
                <a:spcPts val="2600"/>
              </a:lnSpc>
            </a:pPr>
            <a:r>
              <a:rPr lang="en-US" sz="2100" b="1">
                <a:ea typeface="Unbounded Bold"/>
                <a:cs typeface="Unbounded Bold"/>
              </a:rPr>
              <a:t>Customizable Proxy Groups</a:t>
            </a:r>
            <a:endParaRPr lang="en-US" sz="2100"/>
          </a:p>
        </p:txBody>
      </p:sp>
      <p:sp>
        <p:nvSpPr>
          <p:cNvPr id="26" name="Text 12"/>
          <p:cNvSpPr/>
          <p:nvPr/>
        </p:nvSpPr>
        <p:spPr>
          <a:xfrm>
            <a:off x="6438900" y="15395575"/>
            <a:ext cx="6389688" cy="1030288"/>
          </a:xfrm>
          <a:prstGeom prst="rect">
            <a:avLst/>
          </a:prstGeom>
          <a:noFill/>
          <a:ln/>
        </p:spPr>
        <p:txBody>
          <a:bodyPr lIns="0" tIns="0" rIns="0" bIns="0"/>
          <a:lstStyle/>
          <a:p>
            <a:pPr fontAlgn="auto">
              <a:lnSpc>
                <a:spcPts val="2700"/>
              </a:lnSpc>
              <a:spcBef>
                <a:spcPts val="0"/>
              </a:spcBef>
              <a:spcAft>
                <a:spcPts val="0"/>
              </a:spcAft>
              <a:defRPr/>
            </a:pPr>
            <a:r>
              <a:rPr lang="en-US" sz="1650" dirty="0">
                <a:latin typeface="Arial" panose="020B0604020202020204" pitchFamily="34" charset="0"/>
                <a:ea typeface="Open Sans" pitchFamily="34" charset="-122"/>
                <a:cs typeface="Arial" panose="020B0604020202020204" pitchFamily="34" charset="0"/>
              </a:rPr>
              <a:t>You can organize your geo-targeted proxies into custom lists for easy management. Combine different IPs, edit lists, rename ports, and export lists as .txt files with adjustable settings.</a:t>
            </a:r>
            <a:endParaRPr lang="en-US" sz="1650" dirty="0">
              <a:latin typeface="Arial" panose="020B0604020202020204" pitchFamily="34" charset="0"/>
              <a:cs typeface="Arial" panose="020B0604020202020204" pitchFamily="34" charset="0"/>
            </a:endParaRPr>
          </a:p>
        </p:txBody>
      </p:sp>
      <p:sp>
        <p:nvSpPr>
          <p:cNvPr id="28" name="Text 0"/>
          <p:cNvSpPr/>
          <p:nvPr/>
        </p:nvSpPr>
        <p:spPr>
          <a:xfrm>
            <a:off x="495300" y="18199100"/>
            <a:ext cx="7378700" cy="709613"/>
          </a:xfrm>
          <a:prstGeom prst="rect">
            <a:avLst/>
          </a:prstGeom>
          <a:noFill/>
          <a:ln/>
        </p:spPr>
        <p:txBody>
          <a:bodyPr wrap="none" lIns="0" tIns="0" rIns="0" bIns="0"/>
          <a:lstStyle/>
          <a:p>
            <a:pPr fontAlgn="auto">
              <a:lnSpc>
                <a:spcPts val="5550"/>
              </a:lnSpc>
              <a:spcBef>
                <a:spcPts val="0"/>
              </a:spcBef>
              <a:spcAft>
                <a:spcPts val="0"/>
              </a:spcAft>
              <a:defRPr/>
            </a:pPr>
            <a:r>
              <a:rPr lang="en-US" sz="4450" b="1" dirty="0">
                <a:latin typeface="Arial" panose="020B0604020202020204" pitchFamily="34" charset="0"/>
                <a:ea typeface="Unbounded Bold" pitchFamily="34" charset="-122"/>
                <a:cs typeface="Arial" panose="020B0604020202020204" pitchFamily="34" charset="0"/>
              </a:rPr>
              <a:t>Security and Privacy</a:t>
            </a:r>
            <a:endParaRPr lang="en-US" sz="4450" dirty="0">
              <a:latin typeface="Arial" panose="020B0604020202020204" pitchFamily="34" charset="0"/>
              <a:cs typeface="Arial" panose="020B0604020202020204" pitchFamily="34" charset="0"/>
            </a:endParaRPr>
          </a:p>
        </p:txBody>
      </p:sp>
      <p:pic>
        <p:nvPicPr>
          <p:cNvPr id="22554" name="Image 1" descr="preencoded.png"/>
          <p:cNvPicPr>
            <a:picLocks noChangeAspect="1"/>
          </p:cNvPicPr>
          <p:nvPr/>
        </p:nvPicPr>
        <p:blipFill>
          <a:blip r:embed="rId3"/>
          <a:srcRect/>
          <a:stretch>
            <a:fillRect/>
          </a:stretch>
        </p:blipFill>
        <p:spPr bwMode="auto">
          <a:xfrm>
            <a:off x="495300" y="19505613"/>
            <a:ext cx="566738" cy="566737"/>
          </a:xfrm>
          <a:prstGeom prst="rect">
            <a:avLst/>
          </a:prstGeom>
          <a:noFill/>
          <a:ln w="9525">
            <a:noFill/>
            <a:miter lim="800000"/>
            <a:headEnd/>
            <a:tailEnd/>
          </a:ln>
        </p:spPr>
      </p:pic>
      <p:sp>
        <p:nvSpPr>
          <p:cNvPr id="22555" name="Text 1"/>
          <p:cNvSpPr>
            <a:spLocks noChangeArrowheads="1"/>
          </p:cNvSpPr>
          <p:nvPr/>
        </p:nvSpPr>
        <p:spPr bwMode="auto">
          <a:xfrm>
            <a:off x="495300" y="20299363"/>
            <a:ext cx="2835275" cy="354012"/>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Individual Ports</a:t>
            </a:r>
            <a:endParaRPr lang="en-US" sz="2200"/>
          </a:p>
        </p:txBody>
      </p:sp>
      <p:sp>
        <p:nvSpPr>
          <p:cNvPr id="31" name="Text 2"/>
          <p:cNvSpPr/>
          <p:nvPr/>
        </p:nvSpPr>
        <p:spPr>
          <a:xfrm>
            <a:off x="495300" y="20789900"/>
            <a:ext cx="3914775" cy="145097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Astro provides individual, non-shared proxy ports, ensuring that each user has exclusive access to their own IP address.</a:t>
            </a:r>
            <a:endParaRPr lang="en-US" sz="1750" dirty="0">
              <a:latin typeface="Arial" panose="020B0604020202020204" pitchFamily="34" charset="0"/>
              <a:cs typeface="Arial" panose="020B0604020202020204" pitchFamily="34" charset="0"/>
            </a:endParaRPr>
          </a:p>
        </p:txBody>
      </p:sp>
      <p:pic>
        <p:nvPicPr>
          <p:cNvPr id="22557" name="Image 2" descr="preencoded.png"/>
          <p:cNvPicPr>
            <a:picLocks noChangeAspect="1"/>
          </p:cNvPicPr>
          <p:nvPr/>
        </p:nvPicPr>
        <p:blipFill>
          <a:blip r:embed="rId4"/>
          <a:srcRect/>
          <a:stretch>
            <a:fillRect/>
          </a:stretch>
        </p:blipFill>
        <p:spPr bwMode="auto">
          <a:xfrm>
            <a:off x="4956175" y="19505613"/>
            <a:ext cx="566738" cy="566737"/>
          </a:xfrm>
          <a:prstGeom prst="rect">
            <a:avLst/>
          </a:prstGeom>
          <a:noFill/>
          <a:ln w="9525">
            <a:noFill/>
            <a:miter lim="800000"/>
            <a:headEnd/>
            <a:tailEnd/>
          </a:ln>
        </p:spPr>
      </p:pic>
      <p:sp>
        <p:nvSpPr>
          <p:cNvPr id="22558" name="Text 3"/>
          <p:cNvSpPr>
            <a:spLocks noChangeArrowheads="1"/>
          </p:cNvSpPr>
          <p:nvPr/>
        </p:nvSpPr>
        <p:spPr bwMode="auto">
          <a:xfrm>
            <a:off x="4956175" y="20299363"/>
            <a:ext cx="3236913" cy="354012"/>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Dedicated Access</a:t>
            </a:r>
            <a:endParaRPr lang="en-US" sz="2200"/>
          </a:p>
        </p:txBody>
      </p:sp>
      <p:sp>
        <p:nvSpPr>
          <p:cNvPr id="34" name="Text 4"/>
          <p:cNvSpPr/>
          <p:nvPr/>
        </p:nvSpPr>
        <p:spPr>
          <a:xfrm>
            <a:off x="4956175" y="20789900"/>
            <a:ext cx="3897313" cy="145097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Each proxy port has a unique login and password, safeguarding your access and ensuring only authorized users can utilize the proxy.</a:t>
            </a:r>
            <a:endParaRPr lang="en-US" sz="1750" dirty="0">
              <a:latin typeface="Arial" panose="020B0604020202020204" pitchFamily="34" charset="0"/>
              <a:cs typeface="Arial" panose="020B0604020202020204" pitchFamily="34" charset="0"/>
            </a:endParaRPr>
          </a:p>
        </p:txBody>
      </p:sp>
      <p:pic>
        <p:nvPicPr>
          <p:cNvPr id="22560" name="Image 3" descr="preencoded.png"/>
          <p:cNvPicPr>
            <a:picLocks noChangeAspect="1"/>
          </p:cNvPicPr>
          <p:nvPr/>
        </p:nvPicPr>
        <p:blipFill>
          <a:blip r:embed="rId5"/>
          <a:srcRect/>
          <a:stretch>
            <a:fillRect/>
          </a:stretch>
        </p:blipFill>
        <p:spPr bwMode="auto">
          <a:xfrm>
            <a:off x="9417050" y="19505613"/>
            <a:ext cx="566738" cy="566737"/>
          </a:xfrm>
          <a:prstGeom prst="rect">
            <a:avLst/>
          </a:prstGeom>
          <a:noFill/>
          <a:ln w="9525">
            <a:noFill/>
            <a:miter lim="800000"/>
            <a:headEnd/>
            <a:tailEnd/>
          </a:ln>
        </p:spPr>
      </p:pic>
      <p:sp>
        <p:nvSpPr>
          <p:cNvPr id="22561" name="Text 5"/>
          <p:cNvSpPr>
            <a:spLocks noChangeArrowheads="1"/>
          </p:cNvSpPr>
          <p:nvPr/>
        </p:nvSpPr>
        <p:spPr bwMode="auto">
          <a:xfrm>
            <a:off x="9417050" y="20299363"/>
            <a:ext cx="4083050" cy="354012"/>
          </a:xfrm>
          <a:prstGeom prst="rect">
            <a:avLst/>
          </a:prstGeom>
          <a:noFill/>
          <a:ln w="9525">
            <a:noFill/>
            <a:miter lim="800000"/>
            <a:headEnd/>
            <a:tailEnd/>
          </a:ln>
        </p:spPr>
        <p:txBody>
          <a:bodyPr wrap="none" lIns="0" tIns="0" rIns="0" bIns="0"/>
          <a:lstStyle/>
          <a:p>
            <a:pPr>
              <a:lnSpc>
                <a:spcPts val="2750"/>
              </a:lnSpc>
            </a:pPr>
            <a:r>
              <a:rPr lang="en-US" sz="2200" b="1">
                <a:ea typeface="Unbounded Bold"/>
                <a:cs typeface="Unbounded Bold"/>
              </a:rPr>
              <a:t>Whitelist Functionality</a:t>
            </a:r>
            <a:endParaRPr lang="en-US" sz="2200"/>
          </a:p>
        </p:txBody>
      </p:sp>
      <p:sp>
        <p:nvSpPr>
          <p:cNvPr id="37" name="Text 6"/>
          <p:cNvSpPr/>
          <p:nvPr/>
        </p:nvSpPr>
        <p:spPr>
          <a:xfrm>
            <a:off x="9417050" y="20789900"/>
            <a:ext cx="3787775" cy="1450975"/>
          </a:xfrm>
          <a:prstGeom prst="rect">
            <a:avLst/>
          </a:prstGeom>
          <a:noFill/>
          <a:ln/>
        </p:spPr>
        <p:txBody>
          <a:bodyPr lIns="0" tIns="0" rIns="0" bIns="0"/>
          <a:lstStyle/>
          <a:p>
            <a:pPr fontAlgn="auto">
              <a:lnSpc>
                <a:spcPts val="2850"/>
              </a:lnSpc>
              <a:spcBef>
                <a:spcPts val="0"/>
              </a:spcBef>
              <a:spcAft>
                <a:spcPts val="0"/>
              </a:spcAft>
              <a:defRPr/>
            </a:pPr>
            <a:r>
              <a:rPr lang="en-US" sz="1750" dirty="0">
                <a:latin typeface="Arial" panose="020B0604020202020204" pitchFamily="34" charset="0"/>
                <a:ea typeface="Open Sans" pitchFamily="34" charset="-122"/>
                <a:cs typeface="Arial" panose="020B0604020202020204" pitchFamily="34" charset="0"/>
              </a:rPr>
              <a:t>You can restrict access to your proxy ports by configuring a whitelist of allowed external IPs, further enhancing security and privacy.</a:t>
            </a:r>
            <a:endParaRPr lang="en-US" sz="1750" dirty="0">
              <a:latin typeface="Arial" panose="020B0604020202020204" pitchFamily="34" charset="0"/>
              <a:cs typeface="Arial" panose="020B0604020202020204" pitchFamily="34" charset="0"/>
            </a:endParaRPr>
          </a:p>
        </p:txBody>
      </p:sp>
      <p:pic>
        <p:nvPicPr>
          <p:cNvPr id="22563" name="Рисунок 45"/>
          <p:cNvPicPr>
            <a:picLocks noChangeAspect="1"/>
          </p:cNvPicPr>
          <p:nvPr/>
        </p:nvPicPr>
        <p:blipFill>
          <a:blip r:embed="rId6">
            <a:lum contrast="-6000"/>
          </a:blip>
          <a:srcRect l="504" t="30582" r="754" b="21555"/>
          <a:stretch>
            <a:fillRect/>
          </a:stretch>
        </p:blipFill>
        <p:spPr bwMode="auto">
          <a:xfrm>
            <a:off x="0" y="0"/>
            <a:ext cx="13716000" cy="3011488"/>
          </a:xfrm>
          <a:prstGeom prst="rect">
            <a:avLst/>
          </a:prstGeom>
          <a:noFill/>
          <a:ln w="9525">
            <a:noFill/>
            <a:miter lim="800000"/>
            <a:headEnd/>
            <a:tailEnd/>
          </a:ln>
        </p:spPr>
      </p:pic>
      <p:sp>
        <p:nvSpPr>
          <p:cNvPr id="2" name="Номер слайда 1"/>
          <p:cNvSpPr>
            <a:spLocks noGrp="1"/>
          </p:cNvSpPr>
          <p:nvPr>
            <p:ph type="sldNum" sz="quarter" idx="12"/>
          </p:nvPr>
        </p:nvSpPr>
        <p:spPr/>
        <p:txBody>
          <a:bodyPr/>
          <a:lstStyle/>
          <a:p>
            <a:pPr>
              <a:defRPr/>
            </a:pPr>
            <a:fld id="{7B54001E-8088-460B-987F-B67E18F0CC31}" type="slidenum">
              <a:rPr lang="ru-RU" smtClean="0"/>
              <a:pPr>
                <a:defRPr/>
              </a:pPr>
              <a:t>9</a:t>
            </a:fld>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1921</TotalTime>
  <Words>4436</Words>
  <Application>Microsoft Office PowerPoint</Application>
  <PresentationFormat>Произвольный</PresentationFormat>
  <Paragraphs>419</Paragraphs>
  <Slides>19</Slides>
  <Notes>1</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Arial</vt:lpstr>
      <vt:lpstr>Calibri</vt:lpstr>
      <vt:lpstr>Calibri Light</vt:lpstr>
      <vt:lpstr>Open Sans</vt:lpstr>
      <vt:lpstr>Unbounded Bold</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Sergey Mukhanov</dc:creator>
  <cp:lastModifiedBy>Sergey Mukhanov</cp:lastModifiedBy>
  <cp:revision>202</cp:revision>
  <dcterms:created xsi:type="dcterms:W3CDTF">2024-12-25T11:29:22Z</dcterms:created>
  <dcterms:modified xsi:type="dcterms:W3CDTF">2025-05-16T14:01:01Z</dcterms:modified>
</cp:coreProperties>
</file>